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84" d="100"/>
          <a:sy n="84" d="100"/>
        </p:scale>
        <p:origin x="192" y="8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9588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Shape 1"/>
          <p:cNvSpPr/>
          <p:nvPr/>
        </p:nvSpPr>
        <p:spPr>
          <a:xfrm>
            <a:off x="8869680" y="-1463040"/>
            <a:ext cx="5029200" cy="5029200"/>
          </a:xfrm>
          <a:prstGeom prst="ellipse">
            <a:avLst/>
          </a:prstGeom>
          <a:solidFill>
            <a:srgbClr val="121D33"/>
          </a:solidFill>
          <a:ln/>
        </p:spPr>
      </p:sp>
      <p:sp>
        <p:nvSpPr>
          <p:cNvPr id="4" name="Shape 2"/>
          <p:cNvSpPr/>
          <p:nvPr/>
        </p:nvSpPr>
        <p:spPr>
          <a:xfrm>
            <a:off x="-1645920" y="4206240"/>
            <a:ext cx="4206240" cy="4206240"/>
          </a:xfrm>
          <a:prstGeom prst="ellipse">
            <a:avLst/>
          </a:prstGeom>
          <a:solidFill>
            <a:srgbClr val="121D33"/>
          </a:solidFill>
          <a:ln/>
        </p:spPr>
      </p:sp>
      <p:sp>
        <p:nvSpPr>
          <p:cNvPr id="5" name="Shape 3"/>
          <p:cNvSpPr/>
          <p:nvPr/>
        </p:nvSpPr>
        <p:spPr>
          <a:xfrm>
            <a:off x="9692640" y="4663440"/>
            <a:ext cx="1828800" cy="182880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731520" y="1965960"/>
            <a:ext cx="9601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E7CF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ENADE DAS LICENCIATURAS 2026</a:t>
            </a:r>
            <a:endParaRPr lang="en-US" sz="1400" dirty="0"/>
          </a:p>
        </p:txBody>
      </p:sp>
      <p:sp>
        <p:nvSpPr>
          <p:cNvPr id="7" name="Text 5"/>
          <p:cNvSpPr txBox="1"/>
          <p:nvPr/>
        </p:nvSpPr>
        <p:spPr>
          <a:xfrm>
            <a:off x="731520" y="2331720"/>
            <a:ext cx="98755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Guia do Estudante</a:t>
            </a:r>
            <a:endParaRPr lang="en-US" sz="42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para a Prova Teórica (AT / PND e AP)</a:t>
            </a:r>
            <a:endParaRPr lang="en-US" sz="4200" dirty="0"/>
          </a:p>
        </p:txBody>
      </p:sp>
      <p:sp>
        <p:nvSpPr>
          <p:cNvPr id="8" name="Shape 6"/>
          <p:cNvSpPr/>
          <p:nvPr/>
        </p:nvSpPr>
        <p:spPr>
          <a:xfrm>
            <a:off x="731520" y="4251960"/>
            <a:ext cx="3520440" cy="566928"/>
          </a:xfrm>
          <a:prstGeom prst="roundRect">
            <a:avLst>
              <a:gd name="adj" fmla="val 50000"/>
            </a:avLst>
          </a:prstGeom>
          <a:solidFill>
            <a:srgbClr val="C9A227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731520" y="4251960"/>
            <a:ext cx="35204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21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APLICAÇÃO: 20 DE SETEMBRO DE 2026</a:t>
            </a:r>
            <a:endParaRPr lang="en-US" sz="1250" dirty="0"/>
          </a:p>
        </p:txBody>
      </p:sp>
      <p:sp>
        <p:nvSpPr>
          <p:cNvPr id="10" name="Text 8"/>
          <p:cNvSpPr txBox="1"/>
          <p:nvPr/>
        </p:nvSpPr>
        <p:spPr>
          <a:xfrm>
            <a:off x="731520" y="5074920"/>
            <a:ext cx="9418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D9E2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Orientações para a conclusão da </a:t>
            </a:r>
            <a:r>
              <a:rPr lang="en-US" sz="1250" dirty="0" err="1">
                <a:solidFill>
                  <a:srgbClr val="D9E2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Avaliação</a:t>
            </a:r>
            <a:r>
              <a:rPr lang="en-US" sz="1250" dirty="0">
                <a:solidFill>
                  <a:srgbClr val="D9E2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dirty="0" err="1">
                <a:solidFill>
                  <a:srgbClr val="D9E2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Teórica</a:t>
            </a:r>
            <a:r>
              <a:rPr lang="en-US" sz="1250" dirty="0">
                <a:solidFill>
                  <a:srgbClr val="D9E2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</a:t>
            </a:r>
            <a:r>
              <a:rPr lang="en-US" sz="1250" dirty="0" err="1">
                <a:solidFill>
                  <a:srgbClr val="D9E2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Prática</a:t>
            </a:r>
            <a:r>
              <a:rPr lang="en-US" sz="1250" dirty="0">
                <a:solidFill>
                  <a:srgbClr val="D9E2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 do Enade das Licenciaturas — coincidente com a Prova Nacional Docente (PND) — com base nas normas oficiais vigentes do exame.</a:t>
            </a:r>
            <a:endParaRPr lang="en-US" sz="1250" dirty="0"/>
          </a:p>
        </p:txBody>
      </p:sp>
      <p:sp>
        <p:nvSpPr>
          <p:cNvPr id="11" name="Text 9"/>
          <p:cNvSpPr txBox="1"/>
          <p:nvPr/>
        </p:nvSpPr>
        <p:spPr>
          <a:xfrm>
            <a:off x="45720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900" dirty="0"/>
          </a:p>
        </p:txBody>
      </p:sp>
      <p:sp>
        <p:nvSpPr>
          <p:cNvPr id="12" name="Text 10"/>
          <p:cNvSpPr txBox="1"/>
          <p:nvPr/>
        </p:nvSpPr>
        <p:spPr>
          <a:xfrm>
            <a:off x="11430000" y="6446520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 A PROVA É CORRIGIDA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58368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 que conta (e o que não conta) na correção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5349240" cy="3931920"/>
          </a:xfrm>
          <a:prstGeom prst="roundRect">
            <a:avLst>
              <a:gd name="adj" fmla="val 1860"/>
            </a:avLst>
          </a:prstGeom>
          <a:solidFill>
            <a:srgbClr val="DDEBE1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5" name="Text 3"/>
          <p:cNvSpPr txBox="1"/>
          <p:nvPr/>
        </p:nvSpPr>
        <p:spPr>
          <a:xfrm>
            <a:off x="822960" y="2194560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2C5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VALE PARA A CORREÇÃO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822960" y="2697480"/>
            <a:ext cx="146304" cy="146304"/>
          </a:xfrm>
          <a:prstGeom prst="ellipse">
            <a:avLst/>
          </a:prstGeom>
          <a:solidFill>
            <a:srgbClr val="2C5F3D"/>
          </a:solidFill>
          <a:ln/>
        </p:spPr>
      </p:sp>
      <p:sp>
        <p:nvSpPr>
          <p:cNvPr id="7" name="Text 5"/>
          <p:cNvSpPr txBox="1"/>
          <p:nvPr/>
        </p:nvSpPr>
        <p:spPr>
          <a:xfrm>
            <a:off x="1097280" y="2578608"/>
            <a:ext cx="46634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Somente as respostas marcadas no Cartão-Resposta.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822960" y="3566160"/>
            <a:ext cx="146304" cy="146304"/>
          </a:xfrm>
          <a:prstGeom prst="ellipse">
            <a:avLst/>
          </a:prstGeom>
          <a:solidFill>
            <a:srgbClr val="2C5F3D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1097280" y="3447288"/>
            <a:ext cx="46634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Marcações feitas com caneta esferográfica de tinta preta, em material transparente.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822960" y="4434840"/>
            <a:ext cx="146304" cy="146304"/>
          </a:xfrm>
          <a:prstGeom prst="ellipse">
            <a:avLst/>
          </a:prstGeom>
          <a:solidFill>
            <a:srgbClr val="2C5F3D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1097280" y="4315968"/>
            <a:ext cx="46634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Marcações sem emendas ou rasuras — do contrário, a leitura óptica pode falhar.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6263640" y="1965960"/>
            <a:ext cx="5394960" cy="3931920"/>
          </a:xfrm>
          <a:prstGeom prst="roundRect">
            <a:avLst>
              <a:gd name="adj" fmla="val 1860"/>
            </a:avLst>
          </a:prstGeom>
          <a:solidFill>
            <a:srgbClr val="F3DEDB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13" name="Text 11"/>
          <p:cNvSpPr txBox="1"/>
          <p:nvPr/>
        </p:nvSpPr>
        <p:spPr>
          <a:xfrm>
            <a:off x="6537960" y="2194560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A634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VALE PARA A CORREÇÃO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537960" y="2697480"/>
            <a:ext cx="146304" cy="146304"/>
          </a:xfrm>
          <a:prstGeom prst="ellipse">
            <a:avLst/>
          </a:prstGeom>
          <a:solidFill>
            <a:srgbClr val="A6342A"/>
          </a:solidFill>
          <a:ln/>
        </p:spPr>
      </p:sp>
      <p:sp>
        <p:nvSpPr>
          <p:cNvPr id="15" name="Text 13"/>
          <p:cNvSpPr txBox="1"/>
          <p:nvPr/>
        </p:nvSpPr>
        <p:spPr>
          <a:xfrm>
            <a:off x="6812280" y="2578608"/>
            <a:ext cx="4709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Rascunhos feitos no Caderno de Prova.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6537960" y="3566160"/>
            <a:ext cx="146304" cy="146304"/>
          </a:xfrm>
          <a:prstGeom prst="ellipse">
            <a:avLst/>
          </a:prstGeom>
          <a:solidFill>
            <a:srgbClr val="A6342A"/>
          </a:solidFill>
          <a:ln/>
        </p:spPr>
      </p:sp>
      <p:sp>
        <p:nvSpPr>
          <p:cNvPr id="17" name="Text 15"/>
          <p:cNvSpPr txBox="1"/>
          <p:nvPr/>
        </p:nvSpPr>
        <p:spPr>
          <a:xfrm>
            <a:off x="6812280" y="3447288"/>
            <a:ext cx="4709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Marcações no espaço próprio de anotação das questões.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6537960" y="4434840"/>
            <a:ext cx="146304" cy="146304"/>
          </a:xfrm>
          <a:prstGeom prst="ellipse">
            <a:avLst/>
          </a:prstGeom>
          <a:solidFill>
            <a:srgbClr val="A6342A"/>
          </a:solidFill>
          <a:ln/>
        </p:spPr>
      </p:sp>
      <p:sp>
        <p:nvSpPr>
          <p:cNvPr id="19" name="Text 17"/>
          <p:cNvSpPr txBox="1"/>
          <p:nvPr/>
        </p:nvSpPr>
        <p:spPr>
          <a:xfrm>
            <a:off x="6812280" y="4315968"/>
            <a:ext cx="4709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Qualquer registro fora do Cartão-Resposta oficial.</a:t>
            </a:r>
            <a:endParaRPr lang="en-US" sz="1250" dirty="0"/>
          </a:p>
        </p:txBody>
      </p:sp>
      <p:sp>
        <p:nvSpPr>
          <p:cNvPr id="20" name="Text 18"/>
          <p:cNvSpPr txBox="1"/>
          <p:nvPr/>
        </p:nvSpPr>
        <p:spPr>
          <a:xfrm>
            <a:off x="548640" y="5989320"/>
            <a:ext cx="11109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 cálculos das notas seguem notas técnicas específicas, publicadas posteriormente no Portal do Inep.</a:t>
            </a:r>
            <a:endParaRPr lang="en-US" sz="1050" dirty="0"/>
          </a:p>
        </p:txBody>
      </p:sp>
      <p:sp>
        <p:nvSpPr>
          <p:cNvPr id="21" name="Text 19"/>
          <p:cNvSpPr txBox="1"/>
          <p:nvPr/>
        </p:nvSpPr>
        <p:spPr>
          <a:xfrm>
            <a:off x="45720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Portaria Inep nº 359/2025, arts. 179, 180 e 181</a:t>
            </a:r>
            <a:endParaRPr lang="en-US" sz="900" dirty="0"/>
          </a:p>
        </p:txBody>
      </p:sp>
      <p:sp>
        <p:nvSpPr>
          <p:cNvPr id="22" name="Text 20"/>
          <p:cNvSpPr txBox="1"/>
          <p:nvPr/>
        </p:nvSpPr>
        <p:spPr>
          <a:xfrm>
            <a:off x="11430000" y="6446520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SITUAÇÃO NO EXAME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58368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Situação regular x situação irregular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5349240" cy="3931920"/>
          </a:xfrm>
          <a:prstGeom prst="roundRect">
            <a:avLst>
              <a:gd name="adj" fmla="val 1860"/>
            </a:avLst>
          </a:prstGeom>
          <a:solidFill>
            <a:srgbClr val="DDEBE1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22960" y="2194560"/>
            <a:ext cx="4800600" cy="457200"/>
          </a:xfrm>
          <a:prstGeom prst="roundRect">
            <a:avLst>
              <a:gd name="adj" fmla="val 12000"/>
            </a:avLst>
          </a:prstGeom>
          <a:solidFill>
            <a:srgbClr val="2C5F3D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822960" y="2194560"/>
            <a:ext cx="4800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SITUAÇÃO REGULAR</a:t>
            </a:r>
            <a:endParaRPr lang="en-US" sz="1300" dirty="0"/>
          </a:p>
        </p:txBody>
      </p:sp>
      <p:sp>
        <p:nvSpPr>
          <p:cNvPr id="7" name="Text 5"/>
          <p:cNvSpPr txBox="1"/>
          <p:nvPr/>
        </p:nvSpPr>
        <p:spPr>
          <a:xfrm>
            <a:off x="822960" y="2834640"/>
            <a:ext cx="484632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Preencheu o Questionário do Estudante e participou da prova (presença atestada); OU</a:t>
            </a:r>
            <a:endParaRPr lang="en-US" sz="1200" dirty="0"/>
          </a:p>
          <a:p>
            <a:pPr marL="0" indent="0">
              <a:lnSpc>
                <a:spcPct val="120000"/>
              </a:lnSpc>
              <a:buNone/>
            </a:pPr>
            <a:endParaRPr lang="en-US" sz="12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Obteve dispensa formal de prova, cumprindo os demais requisitos; OU</a:t>
            </a:r>
            <a:endParaRPr lang="en-US" sz="1200" dirty="0"/>
          </a:p>
          <a:p>
            <a:pPr marL="0" indent="0">
              <a:lnSpc>
                <a:spcPct val="120000"/>
              </a:lnSpc>
              <a:buNone/>
            </a:pPr>
            <a:endParaRPr lang="en-US" sz="12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Teve dispensa integral por ato do Inep ou por Declaração de Responsabilidade da IES.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6263640" y="1965960"/>
            <a:ext cx="5394960" cy="3931920"/>
          </a:xfrm>
          <a:prstGeom prst="roundRect">
            <a:avLst>
              <a:gd name="adj" fmla="val 1860"/>
            </a:avLst>
          </a:prstGeom>
          <a:solidFill>
            <a:srgbClr val="F3DEDB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537960" y="2194560"/>
            <a:ext cx="4846320" cy="457200"/>
          </a:xfrm>
          <a:prstGeom prst="roundRect">
            <a:avLst>
              <a:gd name="adj" fmla="val 12000"/>
            </a:avLst>
          </a:prstGeom>
          <a:solidFill>
            <a:srgbClr val="A6342A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6537960" y="2194560"/>
            <a:ext cx="4846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SITUAÇÃO IRREGULAR</a:t>
            </a:r>
            <a:endParaRPr lang="en-US" sz="1300" dirty="0"/>
          </a:p>
        </p:txBody>
      </p:sp>
      <p:sp>
        <p:nvSpPr>
          <p:cNvPr id="11" name="Text 9"/>
          <p:cNvSpPr txBox="1"/>
          <p:nvPr/>
        </p:nvSpPr>
        <p:spPr>
          <a:xfrm>
            <a:off x="6537960" y="2834640"/>
            <a:ext cx="489204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Não foi inscrito no prazo pela IES; ou</a:t>
            </a:r>
            <a:endParaRPr lang="en-US" sz="1200" dirty="0"/>
          </a:p>
          <a:p>
            <a:pPr marL="0" indent="0">
              <a:lnSpc>
                <a:spcPct val="120000"/>
              </a:lnSpc>
              <a:buNone/>
            </a:pPr>
            <a:endParaRPr lang="en-US" sz="12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Foi inscrito, mas não preencheu o Questionário e/ou faltou à prova sem dispensa deferida.</a:t>
            </a:r>
            <a:endParaRPr lang="en-US" sz="1200" dirty="0"/>
          </a:p>
          <a:p>
            <a:pPr marL="0" indent="0">
              <a:lnSpc>
                <a:spcPct val="120000"/>
              </a:lnSpc>
              <a:buNone/>
            </a:pPr>
            <a:endParaRPr lang="en-US" sz="12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Regularização possível por: dispensa de prova, Declaração de Responsabilidade da IES, ou ato do próprio Inep — sempre dentro de prazos específicos.</a:t>
            </a:r>
            <a:endParaRPr lang="en-US" sz="1200" dirty="0"/>
          </a:p>
        </p:txBody>
      </p:sp>
      <p:sp>
        <p:nvSpPr>
          <p:cNvPr id="12" name="Text 10"/>
          <p:cNvSpPr txBox="1"/>
          <p:nvPr/>
        </p:nvSpPr>
        <p:spPr>
          <a:xfrm>
            <a:off x="45720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Portaria Inep nº 359/2025, arts. 140, 141, 148, 149 e Capítulo XVI (arts. 150–178)</a:t>
            </a:r>
            <a:endParaRPr lang="en-US" sz="900" dirty="0"/>
          </a:p>
        </p:txBody>
      </p:sp>
      <p:sp>
        <p:nvSpPr>
          <p:cNvPr id="13" name="Text 11"/>
          <p:cNvSpPr txBox="1"/>
          <p:nvPr/>
        </p:nvSpPr>
        <p:spPr>
          <a:xfrm>
            <a:off x="11430000" y="6446520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4114800"/>
            <a:ext cx="5029200" cy="5029200"/>
          </a:xfrm>
          <a:prstGeom prst="ellipse">
            <a:avLst/>
          </a:prstGeom>
          <a:solidFill>
            <a:srgbClr val="121D33"/>
          </a:solidFill>
          <a:ln/>
        </p:spPr>
      </p:sp>
      <p:sp>
        <p:nvSpPr>
          <p:cNvPr id="3" name="Text 1"/>
          <p:cNvSpPr txBox="1"/>
          <p:nvPr/>
        </p:nvSpPr>
        <p:spPr>
          <a:xfrm>
            <a:off x="548640" y="384048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E7CF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PROVA PRÁTICA</a:t>
            </a:r>
            <a:endParaRPr lang="en-US" sz="12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658368"/>
            <a:ext cx="108813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Avaliação da Prática (AP): a regência de classe também é avaliada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548640" y="1572768"/>
            <a:ext cx="11109960" cy="685800"/>
          </a:xfrm>
          <a:prstGeom prst="roundRect">
            <a:avLst>
              <a:gd name="adj" fmla="val 10667"/>
            </a:avLst>
          </a:prstGeom>
          <a:solidFill>
            <a:srgbClr val="C9A227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548640" y="1572768"/>
            <a:ext cx="11109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21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PRAZO DA AVALIAÇÃO DA PRÁTICA NO SISTEMA ENADE:  3 de agosto a 6 de novembro de 2026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48640" y="2468880"/>
            <a:ext cx="6492240" cy="3474720"/>
          </a:xfrm>
          <a:prstGeom prst="roundRect">
            <a:avLst>
              <a:gd name="adj" fmla="val 2105"/>
            </a:avLst>
          </a:prstGeom>
          <a:solidFill>
            <a:srgbClr val="FFFFFF"/>
          </a:solidFill>
          <a:ln w="12700">
            <a:solidFill>
              <a:srgbClr val="D9E2F3"/>
            </a:solidFill>
            <a:prstDash val="solid"/>
          </a:ln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8" name="Text 6"/>
          <p:cNvSpPr txBox="1"/>
          <p:nvPr/>
        </p:nvSpPr>
        <p:spPr>
          <a:xfrm>
            <a:off x="868680" y="2651760"/>
            <a:ext cx="58521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AP é um diagnóstico das competências práticas do licenciando, realizado durante o estágio curricular supervisionado obrigatório, no momento em que o estudante assume a regência de uma aula na Educação Básica.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868680" y="3840480"/>
            <a:ext cx="118872" cy="118872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1097280" y="3712464"/>
            <a:ext cx="56235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08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Quem já está em regência de classe, ou vai iniciá-la dentro dessa janela, é considerado habilitado.</a:t>
            </a:r>
            <a:endParaRPr lang="en-US" sz="1080" dirty="0"/>
          </a:p>
        </p:txBody>
      </p:sp>
      <p:sp>
        <p:nvSpPr>
          <p:cNvPr id="11" name="Shape 9"/>
          <p:cNvSpPr/>
          <p:nvPr/>
        </p:nvSpPr>
        <p:spPr>
          <a:xfrm>
            <a:off x="868680" y="4434840"/>
            <a:ext cx="118872" cy="118872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2" name="Text 10"/>
          <p:cNvSpPr txBox="1"/>
          <p:nvPr/>
        </p:nvSpPr>
        <p:spPr>
          <a:xfrm>
            <a:off x="1097280" y="4306824"/>
            <a:ext cx="56235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08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inscrição na AP é única por curso, mesmo que haja mais de um período de regência.</a:t>
            </a:r>
            <a:endParaRPr lang="en-US" sz="1080" dirty="0"/>
          </a:p>
        </p:txBody>
      </p:sp>
      <p:sp>
        <p:nvSpPr>
          <p:cNvPr id="13" name="Shape 11"/>
          <p:cNvSpPr/>
          <p:nvPr/>
        </p:nvSpPr>
        <p:spPr>
          <a:xfrm>
            <a:off x="868680" y="5029200"/>
            <a:ext cx="118872" cy="118872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4" name="Text 12"/>
          <p:cNvSpPr txBox="1"/>
          <p:nvPr/>
        </p:nvSpPr>
        <p:spPr>
          <a:xfrm>
            <a:off x="1097280" y="4901184"/>
            <a:ext cx="56235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08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 resultados têm finalidade diagnóstica e não entram no cálculo dos indicadores de qualidade da Educação Superior.</a:t>
            </a:r>
            <a:endParaRPr lang="en-US" sz="1080" dirty="0"/>
          </a:p>
        </p:txBody>
      </p:sp>
      <p:sp>
        <p:nvSpPr>
          <p:cNvPr id="15" name="Shape 13"/>
          <p:cNvSpPr/>
          <p:nvPr/>
        </p:nvSpPr>
        <p:spPr>
          <a:xfrm>
            <a:off x="7315200" y="2468880"/>
            <a:ext cx="4343400" cy="3474720"/>
          </a:xfrm>
          <a:prstGeom prst="roundRect">
            <a:avLst>
              <a:gd name="adj" fmla="val 2105"/>
            </a:avLst>
          </a:prstGeom>
          <a:solidFill>
            <a:srgbClr val="C9A227"/>
          </a:solidFill>
          <a:ln w="12700">
            <a:solidFill>
              <a:srgbClr val="D9E2F3"/>
            </a:solidFill>
            <a:prstDash val="solid"/>
          </a:ln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16" name="Text 14"/>
          <p:cNvSpPr txBox="1"/>
          <p:nvPr/>
        </p:nvSpPr>
        <p:spPr>
          <a:xfrm>
            <a:off x="7589520" y="2743200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21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aula avaliada deve ter:</a:t>
            </a:r>
            <a:endParaRPr lang="en-US" sz="1250" dirty="0"/>
          </a:p>
        </p:txBody>
      </p:sp>
      <p:sp>
        <p:nvSpPr>
          <p:cNvPr id="17" name="Text 15"/>
          <p:cNvSpPr txBox="1"/>
          <p:nvPr/>
        </p:nvSpPr>
        <p:spPr>
          <a:xfrm>
            <a:off x="7589520" y="3108960"/>
            <a:ext cx="3840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121D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1h</a:t>
            </a:r>
            <a:endParaRPr lang="en-US" sz="5400" dirty="0"/>
          </a:p>
        </p:txBody>
      </p:sp>
      <p:sp>
        <p:nvSpPr>
          <p:cNvPr id="18" name="Text 16"/>
          <p:cNvSpPr txBox="1"/>
          <p:nvPr/>
        </p:nvSpPr>
        <p:spPr>
          <a:xfrm>
            <a:off x="7589520" y="4023360"/>
            <a:ext cx="38404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121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duração mínima (uma hora-aula), combinada previamente com o Professor Supervisor.</a:t>
            </a:r>
            <a:endParaRPr lang="en-US" sz="1150" dirty="0"/>
          </a:p>
        </p:txBody>
      </p:sp>
      <p:sp>
        <p:nvSpPr>
          <p:cNvPr id="19" name="Text 17"/>
          <p:cNvSpPr txBox="1"/>
          <p:nvPr/>
        </p:nvSpPr>
        <p:spPr>
          <a:xfrm>
            <a:off x="7589520" y="5166360"/>
            <a:ext cx="3840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00" i="1" dirty="0">
                <a:solidFill>
                  <a:srgbClr val="121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Regras completas conforme o edital específico da AP (Edital Inep nº 30/2026).</a:t>
            </a:r>
            <a:endParaRPr lang="en-US" sz="1000" dirty="0"/>
          </a:p>
        </p:txBody>
      </p:sp>
      <p:sp>
        <p:nvSpPr>
          <p:cNvPr id="20" name="Text 18"/>
          <p:cNvSpPr txBox="1"/>
          <p:nvPr/>
        </p:nvSpPr>
        <p:spPr>
          <a:xfrm>
            <a:off x="45720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Edital Inep nº 49/2026, Anexo V, item IV  •  Portaria Inep nº 359/2025, arts. 58 e 61</a:t>
            </a:r>
            <a:endParaRPr lang="en-US" sz="900" dirty="0"/>
          </a:p>
        </p:txBody>
      </p:sp>
      <p:sp>
        <p:nvSpPr>
          <p:cNvPr id="21" name="Text 19"/>
          <p:cNvSpPr txBox="1"/>
          <p:nvPr/>
        </p:nvSpPr>
        <p:spPr>
          <a:xfrm>
            <a:off x="11430000" y="6446520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PROVA PRÁTICA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58368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Quem preenche o quê na Avaliação da Prática</a:t>
            </a:r>
            <a:endParaRPr lang="en-US" sz="30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207008"/>
            <a:ext cx="1078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Três respondentes, três instrumentos — cada um preenchido de forma individual e independente.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2011680"/>
            <a:ext cx="3611880" cy="3931920"/>
          </a:xfrm>
          <a:prstGeom prst="roundRect">
            <a:avLst>
              <a:gd name="adj" fmla="val 2025"/>
            </a:avLst>
          </a:prstGeom>
          <a:solidFill>
            <a:srgbClr val="FFFFFF"/>
          </a:solidFill>
          <a:ln w="12700">
            <a:solidFill>
              <a:srgbClr val="D9E2F3"/>
            </a:solidFill>
            <a:prstDash val="solid"/>
          </a:ln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2011680"/>
            <a:ext cx="3611880" cy="502920"/>
          </a:xfrm>
          <a:prstGeom prst="roundRect">
            <a:avLst/>
          </a:prstGeom>
          <a:solidFill>
            <a:srgbClr val="1B2A4A"/>
          </a:solidFill>
          <a:ln/>
        </p:spPr>
      </p:sp>
      <p:sp>
        <p:nvSpPr>
          <p:cNvPr id="7" name="Text 5"/>
          <p:cNvSpPr txBox="1"/>
          <p:nvPr/>
        </p:nvSpPr>
        <p:spPr>
          <a:xfrm>
            <a:off x="548640" y="2011680"/>
            <a:ext cx="3611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Estudante</a:t>
            </a:r>
            <a:endParaRPr lang="en-US" sz="1350" dirty="0"/>
          </a:p>
        </p:txBody>
      </p:sp>
      <p:sp>
        <p:nvSpPr>
          <p:cNvPr id="8" name="Text 6"/>
          <p:cNvSpPr txBox="1"/>
          <p:nvPr/>
        </p:nvSpPr>
        <p:spPr>
          <a:xfrm>
            <a:off x="548640" y="2606040"/>
            <a:ext cx="3611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Obrigatório</a:t>
            </a:r>
            <a:endParaRPr lang="en-US" sz="1050" dirty="0"/>
          </a:p>
        </p:txBody>
      </p:sp>
      <p:sp>
        <p:nvSpPr>
          <p:cNvPr id="9" name="Text 7"/>
          <p:cNvSpPr txBox="1"/>
          <p:nvPr/>
        </p:nvSpPr>
        <p:spPr>
          <a:xfrm>
            <a:off x="804672" y="3017520"/>
            <a:ext cx="3099816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2000"/>
              </a:lnSpc>
              <a:buNone/>
            </a:pPr>
            <a:r>
              <a:rPr lang="en-US" sz="113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Preenche o Questionário de AP do Estudante em até 10 dias antes da aula avaliada: relata as atividades do estágio, sua percepção sobre a experiência e o plano da aula que será observada.</a:t>
            </a:r>
            <a:endParaRPr lang="en-US" sz="1130" dirty="0"/>
          </a:p>
        </p:txBody>
      </p:sp>
      <p:sp>
        <p:nvSpPr>
          <p:cNvPr id="10" name="Shape 8"/>
          <p:cNvSpPr/>
          <p:nvPr/>
        </p:nvSpPr>
        <p:spPr>
          <a:xfrm>
            <a:off x="4343400" y="2011680"/>
            <a:ext cx="3611880" cy="3931920"/>
          </a:xfrm>
          <a:prstGeom prst="roundRect">
            <a:avLst>
              <a:gd name="adj" fmla="val 2025"/>
            </a:avLst>
          </a:prstGeom>
          <a:solidFill>
            <a:srgbClr val="FFFFFF"/>
          </a:solidFill>
          <a:ln w="12700">
            <a:solidFill>
              <a:srgbClr val="D9E2F3"/>
            </a:solidFill>
            <a:prstDash val="solid"/>
          </a:ln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343400" y="2011680"/>
            <a:ext cx="3611880" cy="502920"/>
          </a:xfrm>
          <a:prstGeom prst="roundRect">
            <a:avLst/>
          </a:prstGeom>
          <a:solidFill>
            <a:srgbClr val="C9A227"/>
          </a:solidFill>
          <a:ln/>
        </p:spPr>
      </p:sp>
      <p:sp>
        <p:nvSpPr>
          <p:cNvPr id="12" name="Text 10"/>
          <p:cNvSpPr txBox="1"/>
          <p:nvPr/>
        </p:nvSpPr>
        <p:spPr>
          <a:xfrm>
            <a:off x="4343400" y="2011680"/>
            <a:ext cx="3611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21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Supervisor de Estágio</a:t>
            </a:r>
            <a:endParaRPr lang="en-US" sz="1350" dirty="0"/>
          </a:p>
        </p:txBody>
      </p:sp>
      <p:sp>
        <p:nvSpPr>
          <p:cNvPr id="13" name="Text 11"/>
          <p:cNvSpPr txBox="1"/>
          <p:nvPr/>
        </p:nvSpPr>
        <p:spPr>
          <a:xfrm>
            <a:off x="4343400" y="2606040"/>
            <a:ext cx="3611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Docente da escola</a:t>
            </a:r>
            <a:endParaRPr lang="en-US" sz="1050" dirty="0"/>
          </a:p>
        </p:txBody>
      </p:sp>
      <p:sp>
        <p:nvSpPr>
          <p:cNvPr id="14" name="Text 12"/>
          <p:cNvSpPr txBox="1"/>
          <p:nvPr/>
        </p:nvSpPr>
        <p:spPr>
          <a:xfrm>
            <a:off x="4599432" y="3017520"/>
            <a:ext cx="3099816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2000"/>
              </a:lnSpc>
              <a:buNone/>
            </a:pPr>
            <a:r>
              <a:rPr lang="en-US" sz="113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Assiste à aula ministrada e preenche o Instrumento de AP pelo Supervisor, em até 10 dias após a aula: registra dados de sua atuação e a nota da AP, indicando habilidades demonstradas.</a:t>
            </a:r>
            <a:endParaRPr lang="en-US" sz="1130" dirty="0"/>
          </a:p>
        </p:txBody>
      </p:sp>
      <p:sp>
        <p:nvSpPr>
          <p:cNvPr id="15" name="Shape 13"/>
          <p:cNvSpPr/>
          <p:nvPr/>
        </p:nvSpPr>
        <p:spPr>
          <a:xfrm>
            <a:off x="8138160" y="2011680"/>
            <a:ext cx="3611880" cy="3931920"/>
          </a:xfrm>
          <a:prstGeom prst="roundRect">
            <a:avLst>
              <a:gd name="adj" fmla="val 2025"/>
            </a:avLst>
          </a:prstGeom>
          <a:solidFill>
            <a:srgbClr val="FFFFFF"/>
          </a:solidFill>
          <a:ln w="12700">
            <a:solidFill>
              <a:srgbClr val="D9E2F3"/>
            </a:solidFill>
            <a:prstDash val="solid"/>
          </a:ln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38160" y="2011680"/>
            <a:ext cx="3611880" cy="502920"/>
          </a:xfrm>
          <a:prstGeom prst="roundRect">
            <a:avLst/>
          </a:prstGeom>
          <a:solidFill>
            <a:srgbClr val="2C5F3D"/>
          </a:solidFill>
          <a:ln/>
        </p:spPr>
      </p:sp>
      <p:sp>
        <p:nvSpPr>
          <p:cNvPr id="17" name="Text 15"/>
          <p:cNvSpPr txBox="1"/>
          <p:nvPr/>
        </p:nvSpPr>
        <p:spPr>
          <a:xfrm>
            <a:off x="8138160" y="2011680"/>
            <a:ext cx="3611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Orientador de Estágio</a:t>
            </a:r>
            <a:endParaRPr lang="en-US" sz="1350" dirty="0"/>
          </a:p>
        </p:txBody>
      </p:sp>
      <p:sp>
        <p:nvSpPr>
          <p:cNvPr id="18" name="Text 16"/>
          <p:cNvSpPr txBox="1"/>
          <p:nvPr/>
        </p:nvSpPr>
        <p:spPr>
          <a:xfrm>
            <a:off x="8138160" y="2606040"/>
            <a:ext cx="3611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Docente da IES</a:t>
            </a:r>
            <a:endParaRPr lang="en-US" sz="1050" dirty="0"/>
          </a:p>
        </p:txBody>
      </p:sp>
      <p:sp>
        <p:nvSpPr>
          <p:cNvPr id="19" name="Text 17"/>
          <p:cNvSpPr txBox="1"/>
          <p:nvPr/>
        </p:nvSpPr>
        <p:spPr>
          <a:xfrm>
            <a:off x="8394192" y="3017520"/>
            <a:ext cx="3099816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2000"/>
              </a:lnSpc>
              <a:buNone/>
            </a:pPr>
            <a:r>
              <a:rPr lang="en-US" sz="113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Após o Supervisor concluir sua avaliação, preenche o Questionário de AP pelo Orientador: relata as condições de acompanhamento do estágio e as contribuições para a formação do estudante.</a:t>
            </a:r>
            <a:endParaRPr lang="en-US" sz="1130" dirty="0"/>
          </a:p>
        </p:txBody>
      </p:sp>
      <p:sp>
        <p:nvSpPr>
          <p:cNvPr id="20" name="Text 18"/>
          <p:cNvSpPr txBox="1"/>
          <p:nvPr/>
        </p:nvSpPr>
        <p:spPr>
          <a:xfrm>
            <a:off x="548640" y="6053328"/>
            <a:ext cx="11109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 vedada a interferência de um respondente nas respostas de outro — cada instrumento é de responsabilidade individual.</a:t>
            </a:r>
            <a:endParaRPr lang="en-US" sz="1050" dirty="0"/>
          </a:p>
        </p:txBody>
      </p:sp>
      <p:sp>
        <p:nvSpPr>
          <p:cNvPr id="21" name="Text 19"/>
          <p:cNvSpPr txBox="1"/>
          <p:nvPr/>
        </p:nvSpPr>
        <p:spPr>
          <a:xfrm>
            <a:off x="45720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Portaria Inep nº 359/2025, arts. 57 e 61, §§ 3º, 7º, 9º e 12</a:t>
            </a:r>
            <a:endParaRPr lang="en-US" sz="900" dirty="0"/>
          </a:p>
        </p:txBody>
      </p:sp>
      <p:sp>
        <p:nvSpPr>
          <p:cNvPr id="22" name="Text 20"/>
          <p:cNvSpPr txBox="1"/>
          <p:nvPr/>
        </p:nvSpPr>
        <p:spPr>
          <a:xfrm>
            <a:off x="11430000" y="6446520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PROVA PRÁTICA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58368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Regularidade e prazos da Avaliação da Prática</a:t>
            </a:r>
            <a:endParaRPr lang="en-US" sz="30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207008"/>
            <a:ext cx="1078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Cronograma do 2º período de AP (2º semestre de 2026) — Edital Inep nº 49/2026, Anexo V.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1965960"/>
            <a:ext cx="11109960" cy="1188720"/>
          </a:xfrm>
          <a:prstGeom prst="roundRect">
            <a:avLst>
              <a:gd name="adj" fmla="val 6154"/>
            </a:avLst>
          </a:prstGeom>
          <a:solidFill>
            <a:srgbClr val="D9E2F3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6" name="Text 4"/>
          <p:cNvSpPr txBox="1"/>
          <p:nvPr/>
        </p:nvSpPr>
        <p:spPr>
          <a:xfrm>
            <a:off x="822960" y="2103120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Você está regular na AP quando:</a:t>
            </a:r>
            <a:endParaRPr lang="en-US" sz="1300" dirty="0"/>
          </a:p>
        </p:txBody>
      </p:sp>
      <p:sp>
        <p:nvSpPr>
          <p:cNvPr id="7" name="Text 5"/>
          <p:cNvSpPr txBox="1"/>
          <p:nvPr/>
        </p:nvSpPr>
        <p:spPr>
          <a:xfrm>
            <a:off x="822960" y="2468880"/>
            <a:ext cx="10515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preenche completamente o Questionário de AP do Estudante — esse é o único instrumento de preenchimento obrigatório para o estudante nessa etapa.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548640" y="3429000"/>
            <a:ext cx="3611880" cy="502920"/>
          </a:xfrm>
          <a:prstGeom prst="roundRect">
            <a:avLst/>
          </a:prstGeom>
          <a:solidFill>
            <a:srgbClr val="1B2A4A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548640" y="3429000"/>
            <a:ext cx="3611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03/08 a 06/11/2026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548640" y="3977640"/>
            <a:ext cx="3611880" cy="1911096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D9E2F3"/>
            </a:solidFill>
            <a:prstDash val="solid"/>
          </a:ln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11" name="Text 9"/>
          <p:cNvSpPr txBox="1"/>
          <p:nvPr/>
        </p:nvSpPr>
        <p:spPr>
          <a:xfrm>
            <a:off x="777240" y="4142232"/>
            <a:ext cx="3154680" cy="1527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Inscrição de estudantes habilitados para a AP pelo coordenador de curso.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343400" y="3429000"/>
            <a:ext cx="3611880" cy="502920"/>
          </a:xfrm>
          <a:prstGeom prst="roundRect">
            <a:avLst/>
          </a:prstGeom>
          <a:solidFill>
            <a:srgbClr val="1B2A4A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4343400" y="3429000"/>
            <a:ext cx="3611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Até 16/11/2026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4343400" y="3977640"/>
            <a:ext cx="3611880" cy="1911096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D9E2F3"/>
            </a:solidFill>
            <a:prstDash val="solid"/>
          </a:ln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15" name="Text 13"/>
          <p:cNvSpPr txBox="1"/>
          <p:nvPr/>
        </p:nvSpPr>
        <p:spPr>
          <a:xfrm>
            <a:off x="4572000" y="4142232"/>
            <a:ext cx="3154680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Prazo do estudante para preencher o Questionário de AP (2º período).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8138160" y="3429000"/>
            <a:ext cx="3611880" cy="502920"/>
          </a:xfrm>
          <a:prstGeom prst="roundRect">
            <a:avLst/>
          </a:prstGeom>
          <a:solidFill>
            <a:srgbClr val="1B2A4A"/>
          </a:solidFill>
          <a:ln/>
        </p:spPr>
      </p:sp>
      <p:sp>
        <p:nvSpPr>
          <p:cNvPr id="17" name="Text 15"/>
          <p:cNvSpPr txBox="1"/>
          <p:nvPr/>
        </p:nvSpPr>
        <p:spPr>
          <a:xfrm>
            <a:off x="8138160" y="3429000"/>
            <a:ext cx="3611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partir de 26/11/2026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8183880" y="4002786"/>
            <a:ext cx="3566160" cy="1911096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D9E2F3"/>
            </a:solidFill>
            <a:prstDash val="solid"/>
          </a:ln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19" name="Text 17"/>
          <p:cNvSpPr txBox="1"/>
          <p:nvPr/>
        </p:nvSpPr>
        <p:spPr>
          <a:xfrm>
            <a:off x="8366760" y="4142232"/>
            <a:ext cx="3154680" cy="1435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IES registra a Declaração de Responsabilidade, quando cabível.</a:t>
            </a:r>
            <a:endParaRPr lang="en-US" sz="1600" dirty="0"/>
          </a:p>
        </p:txBody>
      </p:sp>
      <p:sp>
        <p:nvSpPr>
          <p:cNvPr id="21" name="Text 19"/>
          <p:cNvSpPr txBox="1"/>
          <p:nvPr/>
        </p:nvSpPr>
        <p:spPr>
          <a:xfrm>
            <a:off x="822960" y="5669280"/>
            <a:ext cx="10561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endParaRPr lang="en-US" sz="1150" dirty="0"/>
          </a:p>
        </p:txBody>
      </p:sp>
      <p:sp>
        <p:nvSpPr>
          <p:cNvPr id="22" name="Text 20"/>
          <p:cNvSpPr txBox="1"/>
          <p:nvPr/>
        </p:nvSpPr>
        <p:spPr>
          <a:xfrm>
            <a:off x="45720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Edital Inep nº 49/2026, Anexo V (2º período de AP)  •  Portaria Inep nº 359/2025, arts. 140, II e 176</a:t>
            </a:r>
            <a:endParaRPr lang="en-US" sz="900" dirty="0"/>
          </a:p>
        </p:txBody>
      </p:sp>
      <p:sp>
        <p:nvSpPr>
          <p:cNvPr id="23" name="Text 21"/>
          <p:cNvSpPr txBox="1"/>
          <p:nvPr/>
        </p:nvSpPr>
        <p:spPr>
          <a:xfrm>
            <a:off x="11430000" y="6446520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961120" y="-1645920"/>
            <a:ext cx="5029200" cy="5029200"/>
          </a:xfrm>
          <a:prstGeom prst="ellipse">
            <a:avLst/>
          </a:prstGeom>
          <a:solidFill>
            <a:srgbClr val="121D33"/>
          </a:solidFill>
          <a:ln/>
        </p:spPr>
      </p:sp>
      <p:sp>
        <p:nvSpPr>
          <p:cNvPr id="3" name="Shape 1"/>
          <p:cNvSpPr/>
          <p:nvPr/>
        </p:nvSpPr>
        <p:spPr>
          <a:xfrm>
            <a:off x="-1463040" y="4572000"/>
            <a:ext cx="3840480" cy="3840480"/>
          </a:xfrm>
          <a:prstGeom prst="ellipse">
            <a:avLst/>
          </a:prstGeom>
          <a:solidFill>
            <a:srgbClr val="121D33"/>
          </a:solidFill>
          <a:ln/>
        </p:spPr>
      </p:sp>
      <p:sp>
        <p:nvSpPr>
          <p:cNvPr id="4" name="Text 2"/>
          <p:cNvSpPr txBox="1"/>
          <p:nvPr/>
        </p:nvSpPr>
        <p:spPr>
          <a:xfrm>
            <a:off x="548640" y="384048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E7CF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ANTES DE IR PARA A PROVA</a:t>
            </a:r>
            <a:endParaRPr lang="en-US" sz="12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685800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Checklist final do dia 20 de setembro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548640" y="1874520"/>
            <a:ext cx="365760" cy="36576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19050">
            <a:solidFill>
              <a:srgbClr val="C9A227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548640" y="187452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C5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00" dirty="0"/>
          </a:p>
        </p:txBody>
      </p:sp>
      <p:sp>
        <p:nvSpPr>
          <p:cNvPr id="8" name="Text 6"/>
          <p:cNvSpPr txBox="1"/>
          <p:nvPr/>
        </p:nvSpPr>
        <p:spPr>
          <a:xfrm>
            <a:off x="1051560" y="1801368"/>
            <a:ext cx="4800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Questionário do Estudante 100% preenchido no Sistema PND (até 19/09/2026).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309360" y="1874520"/>
            <a:ext cx="365760" cy="36576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19050">
            <a:solidFill>
              <a:srgbClr val="C9A227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6309360" y="187452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C5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00" dirty="0"/>
          </a:p>
        </p:txBody>
      </p:sp>
      <p:sp>
        <p:nvSpPr>
          <p:cNvPr id="11" name="Text 9"/>
          <p:cNvSpPr txBox="1"/>
          <p:nvPr/>
        </p:nvSpPr>
        <p:spPr>
          <a:xfrm>
            <a:off x="6812280" y="1801368"/>
            <a:ext cx="4800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Documento oficial com foto separado para o dia da prova.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48640" y="3081528"/>
            <a:ext cx="365760" cy="36576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19050">
            <a:solidFill>
              <a:srgbClr val="C9A227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548640" y="308152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C5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00" dirty="0"/>
          </a:p>
        </p:txBody>
      </p:sp>
      <p:sp>
        <p:nvSpPr>
          <p:cNvPr id="14" name="Text 12"/>
          <p:cNvSpPr txBox="1"/>
          <p:nvPr/>
        </p:nvSpPr>
        <p:spPr>
          <a:xfrm>
            <a:off x="1051560" y="3008376"/>
            <a:ext cx="4800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Caneta esferográfica preta, de corpo transparente, à mão.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6309360" y="3081528"/>
            <a:ext cx="365760" cy="36576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19050">
            <a:solidFill>
              <a:srgbClr val="C9A227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6309360" y="308152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C5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00" dirty="0"/>
          </a:p>
        </p:txBody>
      </p:sp>
      <p:sp>
        <p:nvSpPr>
          <p:cNvPr id="17" name="Text 15"/>
          <p:cNvSpPr txBox="1"/>
          <p:nvPr/>
        </p:nvSpPr>
        <p:spPr>
          <a:xfrm>
            <a:off x="6812280" y="3008376"/>
            <a:ext cx="4800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e horário do Cartão de Confirmação conferidos com antecedência.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48640" y="4288536"/>
            <a:ext cx="365760" cy="36576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19050">
            <a:solidFill>
              <a:srgbClr val="C9A227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548640" y="428853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C5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00" dirty="0"/>
          </a:p>
        </p:txBody>
      </p:sp>
      <p:sp>
        <p:nvSpPr>
          <p:cNvPr id="20" name="Text 18"/>
          <p:cNvSpPr txBox="1"/>
          <p:nvPr/>
        </p:nvSpPr>
        <p:spPr>
          <a:xfrm>
            <a:off x="1051560" y="4215384"/>
            <a:ext cx="4800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Chegada com folga antes do horário de fechamento dos portões.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6309360" y="4288536"/>
            <a:ext cx="365760" cy="36576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19050">
            <a:solidFill>
              <a:srgbClr val="C9A227"/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6309360" y="428853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C5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00" dirty="0"/>
          </a:p>
        </p:txBody>
      </p:sp>
      <p:sp>
        <p:nvSpPr>
          <p:cNvPr id="23" name="Text 21"/>
          <p:cNvSpPr txBox="1"/>
          <p:nvPr/>
        </p:nvSpPr>
        <p:spPr>
          <a:xfrm>
            <a:off x="6812280" y="4215384"/>
            <a:ext cx="4800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Permanência mínima de 2 horas em sala garantida no seu planejamento do dia.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548640" y="5623560"/>
            <a:ext cx="11109960" cy="777240"/>
          </a:xfrm>
          <a:prstGeom prst="roundRect">
            <a:avLst>
              <a:gd name="adj" fmla="val 9412"/>
            </a:avLst>
          </a:prstGeom>
          <a:solidFill>
            <a:srgbClr val="C9A227"/>
          </a:solidFill>
          <a:ln/>
        </p:spPr>
      </p:sp>
      <p:sp>
        <p:nvSpPr>
          <p:cNvPr id="25" name="Text 23"/>
          <p:cNvSpPr txBox="1"/>
          <p:nvPr/>
        </p:nvSpPr>
        <p:spPr>
          <a:xfrm>
            <a:off x="822960" y="5623560"/>
            <a:ext cx="10561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21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Dúvidas sobre o edital? Fale Conosco (selecione INEP → Enade das Licenciaturas 2026): fale-conosco.mec.gov.br/portal</a:t>
            </a:r>
            <a:endParaRPr lang="en-US" sz="1200" dirty="0"/>
          </a:p>
        </p:txBody>
      </p:sp>
      <p:sp>
        <p:nvSpPr>
          <p:cNvPr id="26" name="Text 24"/>
          <p:cNvSpPr txBox="1"/>
          <p:nvPr/>
        </p:nvSpPr>
        <p:spPr>
          <a:xfrm>
            <a:off x="45720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Edital Inep nº 49/2026  •  Portaria Normativa Inep nº 359/2025  •  Bons estudos e boa prova!</a:t>
            </a:r>
            <a:endParaRPr lang="en-US" sz="900" dirty="0"/>
          </a:p>
        </p:txBody>
      </p:sp>
      <p:sp>
        <p:nvSpPr>
          <p:cNvPr id="27" name="Text 25"/>
          <p:cNvSpPr txBox="1"/>
          <p:nvPr/>
        </p:nvSpPr>
        <p:spPr>
          <a:xfrm>
            <a:off x="11430000" y="6446520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SUMÁRIO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58368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 que vamos ver hoje</a:t>
            </a:r>
            <a:endParaRPr lang="en-US" sz="30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207008"/>
            <a:ext cx="1078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 </a:t>
            </a:r>
            <a:r>
              <a:rPr lang="en-US" sz="1300" dirty="0" err="1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roteiro</a:t>
            </a:r>
            <a:r>
              <a:rPr lang="en-US" sz="13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do </a:t>
            </a:r>
            <a:r>
              <a:rPr lang="en-US" sz="1300" dirty="0" err="1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processo</a:t>
            </a:r>
            <a:r>
              <a:rPr lang="en-US" sz="13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da inscrição à prova prática.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1965960"/>
            <a:ext cx="502920" cy="502920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548640" y="19659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5"/>
          <p:cNvSpPr txBox="1"/>
          <p:nvPr/>
        </p:nvSpPr>
        <p:spPr>
          <a:xfrm>
            <a:off x="1234440" y="1911096"/>
            <a:ext cx="4343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é o Enade/PND</a:t>
            </a:r>
            <a:endParaRPr lang="en-US" sz="1350" dirty="0"/>
          </a:p>
        </p:txBody>
      </p:sp>
      <p:sp>
        <p:nvSpPr>
          <p:cNvPr id="8" name="Text 6"/>
          <p:cNvSpPr txBox="1"/>
          <p:nvPr/>
        </p:nvSpPr>
        <p:spPr>
          <a:xfrm>
            <a:off x="1234440" y="2295144"/>
            <a:ext cx="4343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Slides 3–4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6080760" y="1965960"/>
            <a:ext cx="502920" cy="50292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6080760" y="19659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400" dirty="0"/>
          </a:p>
        </p:txBody>
      </p:sp>
      <p:sp>
        <p:nvSpPr>
          <p:cNvPr id="11" name="Text 9"/>
          <p:cNvSpPr txBox="1"/>
          <p:nvPr/>
        </p:nvSpPr>
        <p:spPr>
          <a:xfrm>
            <a:off x="6766560" y="1911096"/>
            <a:ext cx="4343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Data, horário e local da prova</a:t>
            </a:r>
            <a:endParaRPr lang="en-US" sz="1350" dirty="0"/>
          </a:p>
        </p:txBody>
      </p:sp>
      <p:sp>
        <p:nvSpPr>
          <p:cNvPr id="12" name="Text 10"/>
          <p:cNvSpPr txBox="1"/>
          <p:nvPr/>
        </p:nvSpPr>
        <p:spPr>
          <a:xfrm>
            <a:off x="6766560" y="2295144"/>
            <a:ext cx="4343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5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48640" y="2971800"/>
            <a:ext cx="502920" cy="502920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 txBox="1"/>
          <p:nvPr/>
        </p:nvSpPr>
        <p:spPr>
          <a:xfrm>
            <a:off x="548640" y="29718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400" dirty="0"/>
          </a:p>
        </p:txBody>
      </p:sp>
      <p:sp>
        <p:nvSpPr>
          <p:cNvPr id="15" name="Text 13"/>
          <p:cNvSpPr txBox="1"/>
          <p:nvPr/>
        </p:nvSpPr>
        <p:spPr>
          <a:xfrm>
            <a:off x="1234440" y="2916936"/>
            <a:ext cx="4343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Cadastro e Questionário do Estudante</a:t>
            </a:r>
            <a:endParaRPr lang="en-US" sz="1350" dirty="0"/>
          </a:p>
        </p:txBody>
      </p:sp>
      <p:sp>
        <p:nvSpPr>
          <p:cNvPr id="16" name="Text 14"/>
          <p:cNvSpPr txBox="1"/>
          <p:nvPr/>
        </p:nvSpPr>
        <p:spPr>
          <a:xfrm>
            <a:off x="1234440" y="3300984"/>
            <a:ext cx="4343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6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6080760" y="2971800"/>
            <a:ext cx="502920" cy="50292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8" name="Text 16"/>
          <p:cNvSpPr txBox="1"/>
          <p:nvPr/>
        </p:nvSpPr>
        <p:spPr>
          <a:xfrm>
            <a:off x="6080760" y="29718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400" dirty="0"/>
          </a:p>
        </p:txBody>
      </p:sp>
      <p:sp>
        <p:nvSpPr>
          <p:cNvPr id="19" name="Text 17"/>
          <p:cNvSpPr txBox="1"/>
          <p:nvPr/>
        </p:nvSpPr>
        <p:spPr>
          <a:xfrm>
            <a:off x="6766560" y="2916936"/>
            <a:ext cx="4343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Consequências de não cumprir as etapas</a:t>
            </a:r>
            <a:endParaRPr lang="en-US" sz="1350" dirty="0"/>
          </a:p>
        </p:txBody>
      </p:sp>
      <p:sp>
        <p:nvSpPr>
          <p:cNvPr id="20" name="Text 18"/>
          <p:cNvSpPr txBox="1"/>
          <p:nvPr/>
        </p:nvSpPr>
        <p:spPr>
          <a:xfrm>
            <a:off x="6766560" y="3300984"/>
            <a:ext cx="4343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7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48640" y="3977640"/>
            <a:ext cx="502920" cy="502920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22" name="Text 20"/>
          <p:cNvSpPr txBox="1"/>
          <p:nvPr/>
        </p:nvSpPr>
        <p:spPr>
          <a:xfrm>
            <a:off x="548640" y="39776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400" dirty="0"/>
          </a:p>
        </p:txBody>
      </p:sp>
      <p:sp>
        <p:nvSpPr>
          <p:cNvPr id="23" name="Text 21"/>
          <p:cNvSpPr txBox="1"/>
          <p:nvPr/>
        </p:nvSpPr>
        <p:spPr>
          <a:xfrm>
            <a:off x="1234440" y="3922776"/>
            <a:ext cx="4343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levar e regras na sala de prova</a:t>
            </a:r>
            <a:endParaRPr lang="en-US" sz="1350" dirty="0"/>
          </a:p>
        </p:txBody>
      </p:sp>
      <p:sp>
        <p:nvSpPr>
          <p:cNvPr id="24" name="Text 22"/>
          <p:cNvSpPr txBox="1"/>
          <p:nvPr/>
        </p:nvSpPr>
        <p:spPr>
          <a:xfrm>
            <a:off x="1234440" y="4306824"/>
            <a:ext cx="4343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Slides 8–9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6080760" y="3977640"/>
            <a:ext cx="502920" cy="50292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26" name="Text 24"/>
          <p:cNvSpPr txBox="1"/>
          <p:nvPr/>
        </p:nvSpPr>
        <p:spPr>
          <a:xfrm>
            <a:off x="6080760" y="39776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400" dirty="0"/>
          </a:p>
        </p:txBody>
      </p:sp>
      <p:sp>
        <p:nvSpPr>
          <p:cNvPr id="27" name="Text 25"/>
          <p:cNvSpPr txBox="1"/>
          <p:nvPr/>
        </p:nvSpPr>
        <p:spPr>
          <a:xfrm>
            <a:off x="6766560" y="3922776"/>
            <a:ext cx="4343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Correção, regularidade e riscos</a:t>
            </a:r>
            <a:endParaRPr lang="en-US" sz="1350" dirty="0"/>
          </a:p>
        </p:txBody>
      </p:sp>
      <p:sp>
        <p:nvSpPr>
          <p:cNvPr id="28" name="Text 26"/>
          <p:cNvSpPr txBox="1"/>
          <p:nvPr/>
        </p:nvSpPr>
        <p:spPr>
          <a:xfrm>
            <a:off x="6766560" y="4306824"/>
            <a:ext cx="4343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Slides 10–11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48640" y="4983480"/>
            <a:ext cx="502920" cy="502920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30" name="Text 28"/>
          <p:cNvSpPr txBox="1"/>
          <p:nvPr/>
        </p:nvSpPr>
        <p:spPr>
          <a:xfrm>
            <a:off x="548640" y="49834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</a:t>
            </a:r>
            <a:endParaRPr lang="en-US" sz="1400" dirty="0"/>
          </a:p>
        </p:txBody>
      </p:sp>
      <p:sp>
        <p:nvSpPr>
          <p:cNvPr id="31" name="Text 29"/>
          <p:cNvSpPr txBox="1"/>
          <p:nvPr/>
        </p:nvSpPr>
        <p:spPr>
          <a:xfrm>
            <a:off x="1234440" y="4928616"/>
            <a:ext cx="4343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Avaliação da Prática (AP) e seus instrumentos</a:t>
            </a:r>
            <a:endParaRPr lang="en-US" sz="1350" dirty="0"/>
          </a:p>
        </p:txBody>
      </p:sp>
      <p:sp>
        <p:nvSpPr>
          <p:cNvPr id="32" name="Text 30"/>
          <p:cNvSpPr txBox="1"/>
          <p:nvPr/>
        </p:nvSpPr>
        <p:spPr>
          <a:xfrm>
            <a:off x="1234440" y="5312664"/>
            <a:ext cx="4343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Slides 12–14</a:t>
            </a:r>
            <a:endParaRPr lang="en-US" sz="1050" dirty="0"/>
          </a:p>
        </p:txBody>
      </p:sp>
      <p:sp>
        <p:nvSpPr>
          <p:cNvPr id="33" name="Shape 31"/>
          <p:cNvSpPr/>
          <p:nvPr/>
        </p:nvSpPr>
        <p:spPr>
          <a:xfrm>
            <a:off x="6080760" y="4983480"/>
            <a:ext cx="502920" cy="50292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34" name="Text 32"/>
          <p:cNvSpPr txBox="1"/>
          <p:nvPr/>
        </p:nvSpPr>
        <p:spPr>
          <a:xfrm>
            <a:off x="6080760" y="49834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</a:t>
            </a:r>
            <a:endParaRPr lang="en-US" sz="1400" dirty="0"/>
          </a:p>
        </p:txBody>
      </p:sp>
      <p:sp>
        <p:nvSpPr>
          <p:cNvPr id="35" name="Text 33"/>
          <p:cNvSpPr txBox="1"/>
          <p:nvPr/>
        </p:nvSpPr>
        <p:spPr>
          <a:xfrm>
            <a:off x="6766560" y="4928616"/>
            <a:ext cx="4343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Checklist final</a:t>
            </a:r>
            <a:endParaRPr lang="en-US" sz="1350" dirty="0"/>
          </a:p>
        </p:txBody>
      </p:sp>
      <p:sp>
        <p:nvSpPr>
          <p:cNvPr id="36" name="Text 34"/>
          <p:cNvSpPr txBox="1"/>
          <p:nvPr/>
        </p:nvSpPr>
        <p:spPr>
          <a:xfrm>
            <a:off x="6766560" y="5312664"/>
            <a:ext cx="4343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15</a:t>
            </a:r>
            <a:endParaRPr lang="en-US" sz="1050" dirty="0"/>
          </a:p>
        </p:txBody>
      </p:sp>
      <p:sp>
        <p:nvSpPr>
          <p:cNvPr id="37" name="Text 35"/>
          <p:cNvSpPr txBox="1"/>
          <p:nvPr/>
        </p:nvSpPr>
        <p:spPr>
          <a:xfrm>
            <a:off x="45720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900" dirty="0"/>
          </a:p>
        </p:txBody>
      </p:sp>
      <p:sp>
        <p:nvSpPr>
          <p:cNvPr id="38" name="Text 36"/>
          <p:cNvSpPr txBox="1"/>
          <p:nvPr/>
        </p:nvSpPr>
        <p:spPr>
          <a:xfrm>
            <a:off x="11430000" y="6446520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 LEGAL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58368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Enade das Licenciaturas: duas avaliações, um só exame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5349240" cy="3931920"/>
          </a:xfrm>
          <a:prstGeom prst="roundRect">
            <a:avLst>
              <a:gd name="adj" fmla="val 1860"/>
            </a:avLst>
          </a:prstGeom>
          <a:solidFill>
            <a:srgbClr val="FFFFFF"/>
          </a:solidFill>
          <a:ln w="12700">
            <a:solidFill>
              <a:srgbClr val="D9E2F3"/>
            </a:solidFill>
            <a:prstDash val="solid"/>
          </a:ln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22960" y="2240280"/>
            <a:ext cx="868680" cy="868680"/>
          </a:xfrm>
          <a:prstGeom prst="roundRect">
            <a:avLst>
              <a:gd name="adj" fmla="val 12632"/>
            </a:avLst>
          </a:prstGeom>
          <a:solidFill>
            <a:srgbClr val="1B2A4A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822960" y="2240280"/>
            <a:ext cx="868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AT</a:t>
            </a:r>
            <a:endParaRPr lang="en-US" sz="2200" dirty="0"/>
          </a:p>
        </p:txBody>
      </p:sp>
      <p:sp>
        <p:nvSpPr>
          <p:cNvPr id="7" name="Text 5"/>
          <p:cNvSpPr txBox="1"/>
          <p:nvPr/>
        </p:nvSpPr>
        <p:spPr>
          <a:xfrm>
            <a:off x="1874520" y="2286000"/>
            <a:ext cx="3840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Avaliação Teórica (AT)</a:t>
            </a:r>
            <a:endParaRPr lang="en-US" sz="1600" dirty="0"/>
          </a:p>
        </p:txBody>
      </p:sp>
      <p:sp>
        <p:nvSpPr>
          <p:cNvPr id="8" name="Text 6"/>
          <p:cNvSpPr txBox="1"/>
          <p:nvPr/>
        </p:nvSpPr>
        <p:spPr>
          <a:xfrm>
            <a:off x="822960" y="3246120"/>
            <a:ext cx="4800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 a prova objetiva/discursiva. Tem o mesmo instrumento da Prova Nacional Docente (PND) — quem se inscreve no Enade das Licenciaturas participa automaticamente da PND.</a:t>
            </a:r>
            <a:endParaRPr lang="en-US" sz="1250" dirty="0"/>
          </a:p>
        </p:txBody>
      </p:sp>
      <p:sp>
        <p:nvSpPr>
          <p:cNvPr id="9" name="Text 7"/>
          <p:cNvSpPr txBox="1"/>
          <p:nvPr/>
        </p:nvSpPr>
        <p:spPr>
          <a:xfrm>
            <a:off x="822960" y="5394960"/>
            <a:ext cx="4800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4º e art. 48 e art. 56, Portaria Inep nº 359/2025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6263640" y="1965960"/>
            <a:ext cx="5394960" cy="3931920"/>
          </a:xfrm>
          <a:prstGeom prst="roundRect">
            <a:avLst>
              <a:gd name="adj" fmla="val 1860"/>
            </a:avLst>
          </a:prstGeom>
          <a:solidFill>
            <a:srgbClr val="FFFFFF"/>
          </a:solidFill>
          <a:ln w="12700">
            <a:solidFill>
              <a:srgbClr val="D9E2F3"/>
            </a:solidFill>
            <a:prstDash val="solid"/>
          </a:ln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6537960" y="2240280"/>
            <a:ext cx="868680" cy="868680"/>
          </a:xfrm>
          <a:prstGeom prst="roundRect">
            <a:avLst>
              <a:gd name="adj" fmla="val 12632"/>
            </a:avLst>
          </a:prstGeom>
          <a:solidFill>
            <a:srgbClr val="C9A227"/>
          </a:solidFill>
          <a:ln/>
        </p:spPr>
      </p:sp>
      <p:sp>
        <p:nvSpPr>
          <p:cNvPr id="12" name="Text 10"/>
          <p:cNvSpPr txBox="1"/>
          <p:nvPr/>
        </p:nvSpPr>
        <p:spPr>
          <a:xfrm>
            <a:off x="6537960" y="2240280"/>
            <a:ext cx="868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21D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</a:t>
            </a:r>
            <a:endParaRPr lang="en-US" sz="2200" dirty="0"/>
          </a:p>
        </p:txBody>
      </p:sp>
      <p:sp>
        <p:nvSpPr>
          <p:cNvPr id="13" name="Text 11"/>
          <p:cNvSpPr txBox="1"/>
          <p:nvPr/>
        </p:nvSpPr>
        <p:spPr>
          <a:xfrm>
            <a:off x="7589520" y="2286000"/>
            <a:ext cx="3931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Avaliação da Prática (AP)</a:t>
            </a:r>
            <a:endParaRPr lang="en-US" sz="1600" dirty="0"/>
          </a:p>
        </p:txBody>
      </p:sp>
      <p:sp>
        <p:nvSpPr>
          <p:cNvPr id="14" name="Text 12"/>
          <p:cNvSpPr txBox="1"/>
          <p:nvPr/>
        </p:nvSpPr>
        <p:spPr>
          <a:xfrm>
            <a:off x="6537960" y="3246120"/>
            <a:ext cx="48920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Avalia competências práticas durante a </a:t>
            </a:r>
            <a:r>
              <a:rPr lang="en-US" sz="1250" dirty="0" err="1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regência</a:t>
            </a:r>
            <a:r>
              <a:rPr lang="en-US" sz="12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classe no estágio </a:t>
            </a:r>
            <a:r>
              <a:rPr lang="en-US" sz="1250" dirty="0" err="1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supervisionado</a:t>
            </a:r>
            <a:r>
              <a:rPr lang="en-US" sz="12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dirty="0" err="1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obrigatório</a:t>
            </a:r>
            <a:r>
              <a:rPr lang="en-US" sz="12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250" dirty="0" err="1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principalmente</a:t>
            </a:r>
            <a:r>
              <a:rPr lang="en-US" sz="12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 do IV, com Instrumento próprio (não é uma prova escrita). Detalhes nos slides 12–14.</a:t>
            </a:r>
            <a:endParaRPr lang="en-US" sz="1250" dirty="0"/>
          </a:p>
        </p:txBody>
      </p:sp>
      <p:sp>
        <p:nvSpPr>
          <p:cNvPr id="15" name="Text 13"/>
          <p:cNvSpPr txBox="1"/>
          <p:nvPr/>
        </p:nvSpPr>
        <p:spPr>
          <a:xfrm>
            <a:off x="6537960" y="5394960"/>
            <a:ext cx="4892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46 e art. 57 a 61, Portaria Inep nº 359/2025</a:t>
            </a:r>
            <a:endParaRPr lang="en-US" sz="1000" dirty="0"/>
          </a:p>
        </p:txBody>
      </p:sp>
      <p:sp>
        <p:nvSpPr>
          <p:cNvPr id="16" name="Text 14"/>
          <p:cNvSpPr txBox="1"/>
          <p:nvPr/>
        </p:nvSpPr>
        <p:spPr>
          <a:xfrm>
            <a:off x="45720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Edital Inep nº 49/2026, item 1.3 "c" e "d"  •  Portaria Inep nº 359/2025, arts. 46, 48, 56</a:t>
            </a:r>
            <a:endParaRPr lang="en-US" sz="900" dirty="0"/>
          </a:p>
        </p:txBody>
      </p:sp>
      <p:sp>
        <p:nvSpPr>
          <p:cNvPr id="17" name="Text 15"/>
          <p:cNvSpPr txBox="1"/>
          <p:nvPr/>
        </p:nvSpPr>
        <p:spPr>
          <a:xfrm>
            <a:off x="11430000" y="6446520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18320" y="-1828800"/>
            <a:ext cx="5486400" cy="5486400"/>
          </a:xfrm>
          <a:prstGeom prst="ellipse">
            <a:avLst/>
          </a:prstGeom>
          <a:solidFill>
            <a:srgbClr val="121D33"/>
          </a:solidFill>
          <a:ln/>
        </p:spPr>
      </p:sp>
      <p:sp>
        <p:nvSpPr>
          <p:cNvPr id="3" name="Text 1"/>
          <p:cNvSpPr txBox="1"/>
          <p:nvPr/>
        </p:nvSpPr>
        <p:spPr>
          <a:xfrm>
            <a:off x="548640" y="384048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E7CF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ATENÇÃO — IMPACTO NA CARREIRA</a:t>
            </a:r>
            <a:endParaRPr lang="en-US" sz="12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658368"/>
            <a:ext cx="108813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Sua nota </a:t>
            </a:r>
            <a:r>
              <a:rPr lang="en-US" sz="2500" b="1" dirty="0" err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pode</a:t>
            </a:r>
            <a:r>
              <a:rPr lang="en-US" sz="2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  <a:r>
              <a:rPr lang="en-US" sz="2500" b="1" dirty="0" err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abrir</a:t>
            </a:r>
            <a:r>
              <a:rPr lang="en-US" sz="2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uma porta como professor </a:t>
            </a:r>
            <a:r>
              <a:rPr lang="en-US" sz="2500" b="1" dirty="0" err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concursado</a:t>
            </a:r>
            <a:r>
              <a:rPr lang="en-US" sz="2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(PND)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548640" y="1783080"/>
            <a:ext cx="6492240" cy="3246120"/>
          </a:xfrm>
          <a:prstGeom prst="roundRect">
            <a:avLst>
              <a:gd name="adj" fmla="val 2254"/>
            </a:avLst>
          </a:prstGeom>
          <a:solidFill>
            <a:srgbClr val="FFFFFF"/>
          </a:solidFill>
          <a:ln w="12700">
            <a:solidFill>
              <a:srgbClr val="D9E2F3"/>
            </a:solidFill>
            <a:prstDash val="solid"/>
          </a:ln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6" name="Text 4"/>
          <p:cNvSpPr txBox="1"/>
          <p:nvPr/>
        </p:nvSpPr>
        <p:spPr>
          <a:xfrm>
            <a:off x="868680" y="1965960"/>
            <a:ext cx="5897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Enade das Licenciaturas é a mesma prova da Prova Nacional Docente (PND). Estados e municípios podem usar o resultado da PND em seus editais de concurso ou seleção para o magistério: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868680" y="2971800"/>
            <a:ext cx="5897880" cy="868680"/>
          </a:xfrm>
          <a:prstGeom prst="roundRect">
            <a:avLst>
              <a:gd name="adj" fmla="val 8421"/>
            </a:avLst>
          </a:prstGeom>
          <a:solidFill>
            <a:srgbClr val="F4F6FB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1097280" y="3044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Etapa única de seleção</a:t>
            </a:r>
            <a:endParaRPr lang="en-US" sz="1250" dirty="0"/>
          </a:p>
        </p:txBody>
      </p:sp>
      <p:sp>
        <p:nvSpPr>
          <p:cNvPr id="9" name="Text 7"/>
          <p:cNvSpPr txBox="1"/>
          <p:nvPr/>
        </p:nvSpPr>
        <p:spPr>
          <a:xfrm>
            <a:off x="1097280" y="3319272"/>
            <a:ext cx="5440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8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resultado da PND pode substituir a prova do próprio concurso.</a:t>
            </a:r>
            <a:endParaRPr lang="en-US" sz="1080" dirty="0"/>
          </a:p>
        </p:txBody>
      </p:sp>
      <p:sp>
        <p:nvSpPr>
          <p:cNvPr id="10" name="Shape 8"/>
          <p:cNvSpPr/>
          <p:nvPr/>
        </p:nvSpPr>
        <p:spPr>
          <a:xfrm>
            <a:off x="868680" y="3977640"/>
            <a:ext cx="5897880" cy="868680"/>
          </a:xfrm>
          <a:prstGeom prst="roundRect">
            <a:avLst>
              <a:gd name="adj" fmla="val 8421"/>
            </a:avLst>
          </a:prstGeom>
          <a:solidFill>
            <a:srgbClr val="F4F6FB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1097280" y="405079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Etapa complementar</a:t>
            </a:r>
            <a:endParaRPr lang="en-US" sz="1250" dirty="0"/>
          </a:p>
        </p:txBody>
      </p:sp>
      <p:sp>
        <p:nvSpPr>
          <p:cNvPr id="12" name="Text 10"/>
          <p:cNvSpPr txBox="1"/>
          <p:nvPr/>
        </p:nvSpPr>
        <p:spPr>
          <a:xfrm>
            <a:off x="1097280" y="4325112"/>
            <a:ext cx="5440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8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resultado soma pontos, ou é usado como critério de desempate/classificação, junto com outras etapas do edital.</a:t>
            </a:r>
            <a:endParaRPr lang="en-US" sz="1080" dirty="0"/>
          </a:p>
        </p:txBody>
      </p:sp>
      <p:sp>
        <p:nvSpPr>
          <p:cNvPr id="13" name="Shape 11"/>
          <p:cNvSpPr/>
          <p:nvPr/>
        </p:nvSpPr>
        <p:spPr>
          <a:xfrm>
            <a:off x="7315200" y="1783080"/>
            <a:ext cx="4343400" cy="3246120"/>
          </a:xfrm>
          <a:prstGeom prst="roundRect">
            <a:avLst>
              <a:gd name="adj" fmla="val 2254"/>
            </a:avLst>
          </a:prstGeom>
          <a:solidFill>
            <a:srgbClr val="C9A227"/>
          </a:solidFill>
          <a:ln w="12700">
            <a:solidFill>
              <a:srgbClr val="D9E2F3"/>
            </a:solidFill>
            <a:prstDash val="solid"/>
          </a:ln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14" name="Text 12"/>
          <p:cNvSpPr txBox="1"/>
          <p:nvPr/>
        </p:nvSpPr>
        <p:spPr>
          <a:xfrm>
            <a:off x="7589520" y="196596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21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 isso:</a:t>
            </a:r>
            <a:endParaRPr lang="en-US" sz="1250" dirty="0"/>
          </a:p>
        </p:txBody>
      </p:sp>
      <p:sp>
        <p:nvSpPr>
          <p:cNvPr id="15" name="Text 13"/>
          <p:cNvSpPr txBox="1"/>
          <p:nvPr/>
        </p:nvSpPr>
        <p:spPr>
          <a:xfrm>
            <a:off x="7589520" y="1691640"/>
            <a:ext cx="3840480" cy="3246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pt-BR" sz="1250" b="1" dirty="0">
                <a:solidFill>
                  <a:srgbClr val="121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 bom desempenho pode fazer a diferença para você ser chamado em um concurso público</a:t>
            </a:r>
            <a:r>
              <a:rPr lang="en-US" sz="1250" b="1" dirty="0">
                <a:solidFill>
                  <a:srgbClr val="121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250" dirty="0"/>
          </a:p>
          <a:p>
            <a:pPr marL="0" indent="0">
              <a:lnSpc>
                <a:spcPct val="120000"/>
              </a:lnSpc>
              <a:buNone/>
            </a:pPr>
            <a:endParaRPr lang="en-US" sz="125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250" b="1" dirty="0" err="1">
                <a:solidFill>
                  <a:srgbClr val="121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Portanto</a:t>
            </a:r>
            <a:r>
              <a:rPr lang="en-US" sz="1250" b="1" dirty="0">
                <a:solidFill>
                  <a:srgbClr val="121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250" b="1" dirty="0" err="1">
                <a:solidFill>
                  <a:srgbClr val="121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</a:t>
            </a:r>
            <a:r>
              <a:rPr lang="en-US" sz="1250" b="1" dirty="0">
                <a:solidFill>
                  <a:srgbClr val="121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favor, </a:t>
            </a:r>
            <a:r>
              <a:rPr lang="en-US" sz="1250" b="1" dirty="0" err="1">
                <a:solidFill>
                  <a:srgbClr val="121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leve</a:t>
            </a:r>
            <a:r>
              <a:rPr lang="en-US" sz="1250" b="1" dirty="0">
                <a:solidFill>
                  <a:srgbClr val="121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 prova a </a:t>
            </a:r>
            <a:r>
              <a:rPr lang="en-US" sz="1250" b="1" dirty="0" err="1">
                <a:solidFill>
                  <a:srgbClr val="121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sério</a:t>
            </a:r>
            <a:r>
              <a:rPr lang="en-US" sz="1250" b="1" dirty="0">
                <a:solidFill>
                  <a:srgbClr val="121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548640" y="5166360"/>
            <a:ext cx="11109960" cy="1188720"/>
          </a:xfrm>
          <a:prstGeom prst="roundRect">
            <a:avLst>
              <a:gd name="adj" fmla="val 6154"/>
            </a:avLst>
          </a:prstGeom>
          <a:solidFill>
            <a:srgbClr val="F3DEDB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777240" y="5394960"/>
            <a:ext cx="731520" cy="731520"/>
          </a:xfrm>
          <a:prstGeom prst="ellipse">
            <a:avLst/>
          </a:prstGeom>
          <a:solidFill>
            <a:srgbClr val="A6342A"/>
          </a:solidFill>
          <a:ln/>
        </p:spPr>
      </p:sp>
      <p:sp>
        <p:nvSpPr>
          <p:cNvPr id="18" name="Text 16"/>
          <p:cNvSpPr txBox="1"/>
          <p:nvPr/>
        </p:nvSpPr>
        <p:spPr>
          <a:xfrm>
            <a:off x="777240" y="539496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!</a:t>
            </a:r>
            <a:endParaRPr lang="en-US" sz="2600" dirty="0"/>
          </a:p>
        </p:txBody>
      </p:sp>
      <p:sp>
        <p:nvSpPr>
          <p:cNvPr id="19" name="Text 17"/>
          <p:cNvSpPr txBox="1"/>
          <p:nvPr/>
        </p:nvSpPr>
        <p:spPr>
          <a:xfrm>
            <a:off x="1691640" y="5303520"/>
            <a:ext cx="96926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50" b="1" dirty="0">
                <a:solidFill>
                  <a:srgbClr val="121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Diferente da AP (inscrição única por curso), a Avaliação Teórica está vinculada a cada edição do Enade: se você não colar grau até agosto de 2027, deixa de ser considerado concluinte nesta edição e precisará ser habilitado novamente — refazendo a prova teórica do Enade/PND em uma edição futura.</a:t>
            </a:r>
            <a:endParaRPr lang="en-US" sz="1150" dirty="0"/>
          </a:p>
        </p:txBody>
      </p:sp>
      <p:sp>
        <p:nvSpPr>
          <p:cNvPr id="20" name="Text 18"/>
          <p:cNvSpPr txBox="1"/>
          <p:nvPr/>
        </p:nvSpPr>
        <p:spPr>
          <a:xfrm>
            <a:off x="45720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Portaria Inep nº 359/2025, arts. 4º e 64, II  •  Portaria MEC nº 96, de 11/02/2025</a:t>
            </a:r>
            <a:endParaRPr lang="en-US" sz="900" dirty="0"/>
          </a:p>
        </p:txBody>
      </p:sp>
      <p:sp>
        <p:nvSpPr>
          <p:cNvPr id="21" name="Text 19"/>
          <p:cNvSpPr txBox="1"/>
          <p:nvPr/>
        </p:nvSpPr>
        <p:spPr>
          <a:xfrm>
            <a:off x="11430000" y="6446520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QUANDO E ONDE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58368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Data e local da prova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3291840" cy="3977640"/>
          </a:xfrm>
          <a:prstGeom prst="roundRect">
            <a:avLst>
              <a:gd name="adj" fmla="val 2222"/>
            </a:avLst>
          </a:prstGeom>
          <a:solidFill>
            <a:srgbClr val="1B2A4A"/>
          </a:solidFill>
          <a:ln w="12700">
            <a:solidFill>
              <a:srgbClr val="D9E2F3"/>
            </a:solidFill>
            <a:prstDash val="solid"/>
          </a:ln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5" name="Text 3"/>
          <p:cNvSpPr txBox="1"/>
          <p:nvPr/>
        </p:nvSpPr>
        <p:spPr>
          <a:xfrm>
            <a:off x="548640" y="2148840"/>
            <a:ext cx="32918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</a:t>
            </a:r>
            <a:endParaRPr lang="en-US" sz="9000" dirty="0"/>
          </a:p>
        </p:txBody>
      </p:sp>
      <p:sp>
        <p:nvSpPr>
          <p:cNvPr id="6" name="Text 4"/>
          <p:cNvSpPr txBox="1"/>
          <p:nvPr/>
        </p:nvSpPr>
        <p:spPr>
          <a:xfrm>
            <a:off x="548640" y="365760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100" dirty="0">
                <a:solidFill>
                  <a:srgbClr val="E7CF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SETEMBRO DE 2026</a:t>
            </a:r>
            <a:endParaRPr lang="en-US" sz="1400" dirty="0"/>
          </a:p>
        </p:txBody>
      </p:sp>
      <p:sp>
        <p:nvSpPr>
          <p:cNvPr id="7" name="Text 5"/>
          <p:cNvSpPr txBox="1"/>
          <p:nvPr/>
        </p:nvSpPr>
        <p:spPr>
          <a:xfrm>
            <a:off x="868680" y="4206240"/>
            <a:ext cx="26517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150" dirty="0">
                <a:solidFill>
                  <a:srgbClr val="D9E2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oficial de aplicação da Avaliação Teórica do Enade das Licenciaturas / PND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4160520" y="1920240"/>
            <a:ext cx="7498080" cy="1783080"/>
          </a:xfrm>
          <a:prstGeom prst="roundRect">
            <a:avLst>
              <a:gd name="adj" fmla="val 6061"/>
            </a:avLst>
          </a:prstGeom>
          <a:solidFill>
            <a:srgbClr val="FFFFFF"/>
          </a:solidFill>
          <a:ln w="12700">
            <a:solidFill>
              <a:srgbClr val="D9E2F3"/>
            </a:solidFill>
            <a:prstDash val="solid"/>
          </a:ln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389120" y="2139696"/>
            <a:ext cx="109728" cy="1344168"/>
          </a:xfrm>
          <a:prstGeom prst="roundRect">
            <a:avLst/>
          </a:prstGeom>
          <a:solidFill>
            <a:srgbClr val="C9A227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4663440" y="2048256"/>
            <a:ext cx="6858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de prova</a:t>
            </a:r>
            <a:endParaRPr lang="en-US" dirty="0"/>
          </a:p>
        </p:txBody>
      </p:sp>
      <p:sp>
        <p:nvSpPr>
          <p:cNvPr id="11" name="Text 9"/>
          <p:cNvSpPr txBox="1"/>
          <p:nvPr/>
        </p:nvSpPr>
        <p:spPr>
          <a:xfrm>
            <a:off x="4663440" y="2377440"/>
            <a:ext cx="6858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dirty="0" err="1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</a:t>
            </a:r>
            <a:r>
              <a:rPr lang="en-US" sz="16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pt-BR" sz="16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Participantes podem consultar as informações no Cartão de Confirmação da Inscrição, disponível no Sistema PND</a:t>
            </a:r>
            <a:r>
              <a:rPr lang="en-US" sz="16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Confira endereço e sala com antecedência.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4160520" y="4023360"/>
            <a:ext cx="7498080" cy="1810512"/>
          </a:xfrm>
          <a:prstGeom prst="roundRect">
            <a:avLst>
              <a:gd name="adj" fmla="val 6061"/>
            </a:avLst>
          </a:prstGeom>
          <a:solidFill>
            <a:srgbClr val="FFFFFF"/>
          </a:solidFill>
          <a:ln w="12700">
            <a:solidFill>
              <a:srgbClr val="D9E2F3"/>
            </a:solidFill>
            <a:prstDash val="solid"/>
          </a:ln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389120" y="4315968"/>
            <a:ext cx="137160" cy="1307592"/>
          </a:xfrm>
          <a:prstGeom prst="roundRect">
            <a:avLst/>
          </a:prstGeom>
          <a:solidFill>
            <a:srgbClr val="C9A227"/>
          </a:solidFill>
          <a:ln/>
        </p:spPr>
      </p:sp>
      <p:sp>
        <p:nvSpPr>
          <p:cNvPr id="18" name="Text 16"/>
          <p:cNvSpPr txBox="1"/>
          <p:nvPr/>
        </p:nvSpPr>
        <p:spPr>
          <a:xfrm>
            <a:off x="4663440" y="4023360"/>
            <a:ext cx="6858000" cy="832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Chegada</a:t>
            </a:r>
            <a:endParaRPr lang="en-US" dirty="0"/>
          </a:p>
        </p:txBody>
      </p:sp>
      <p:sp>
        <p:nvSpPr>
          <p:cNvPr id="19" name="Text 17"/>
          <p:cNvSpPr txBox="1"/>
          <p:nvPr/>
        </p:nvSpPr>
        <p:spPr>
          <a:xfrm>
            <a:off x="4663440" y="4379976"/>
            <a:ext cx="6858000" cy="1389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pt-BR" sz="14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 portões dos locais de prova serão abertos às 12h e fechados às 13h. </a:t>
            </a:r>
            <a:r>
              <a:rPr lang="en-US" sz="1400" dirty="0" err="1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Chegue</a:t>
            </a:r>
            <a:r>
              <a:rPr lang="en-US" sz="14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com folga em relação ao horário informado no seu Cartão de Confirmação — atrasos após o fechamento dos portões impedem a </a:t>
            </a:r>
            <a:r>
              <a:rPr lang="en-US" sz="1400" dirty="0" err="1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participação</a:t>
            </a:r>
            <a:r>
              <a:rPr lang="en-US" sz="14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  <a:endParaRPr lang="en-US" sz="1400" dirty="0"/>
          </a:p>
        </p:txBody>
      </p:sp>
      <p:sp>
        <p:nvSpPr>
          <p:cNvPr id="20" name="Text 18"/>
          <p:cNvSpPr txBox="1"/>
          <p:nvPr/>
        </p:nvSpPr>
        <p:spPr>
          <a:xfrm>
            <a:off x="45720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Edital Inep nº 49/2026, Anexo III, itens IX e X  •  Portaria Inep nº 359/2025, arts. 37 e 52</a:t>
            </a:r>
            <a:endParaRPr lang="en-US" sz="900" dirty="0"/>
          </a:p>
        </p:txBody>
      </p:sp>
      <p:sp>
        <p:nvSpPr>
          <p:cNvPr id="21" name="Text 19"/>
          <p:cNvSpPr txBox="1"/>
          <p:nvPr/>
        </p:nvSpPr>
        <p:spPr>
          <a:xfrm>
            <a:off x="11430000" y="6446520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ANTES DA PROVA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58368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Questionário do </a:t>
            </a:r>
            <a:r>
              <a:rPr lang="en-US" sz="3000" b="1" dirty="0" err="1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Estudante</a:t>
            </a:r>
            <a:r>
              <a:rPr lang="en-US" sz="3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(PND): reta final do 2º semestre de 2026</a:t>
            </a:r>
            <a:endParaRPr lang="en-US" sz="3000" dirty="0"/>
          </a:p>
        </p:txBody>
      </p:sp>
      <p:sp>
        <p:nvSpPr>
          <p:cNvPr id="4" name="Text 2"/>
          <p:cNvSpPr txBox="1"/>
          <p:nvPr/>
        </p:nvSpPr>
        <p:spPr>
          <a:xfrm>
            <a:off x="502920" y="1207008"/>
            <a:ext cx="108356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preenchimento é pré-requisito obrigatório para a sua situação regular no Enade.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11109960" cy="868680"/>
          </a:xfrm>
          <a:prstGeom prst="roundRect">
            <a:avLst>
              <a:gd name="adj" fmla="val 8421"/>
            </a:avLst>
          </a:prstGeom>
          <a:solidFill>
            <a:srgbClr val="D9E2F3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6" name="Text 4"/>
          <p:cNvSpPr txBox="1"/>
          <p:nvPr/>
        </p:nvSpPr>
        <p:spPr>
          <a:xfrm>
            <a:off x="822960" y="1975104"/>
            <a:ext cx="5120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1º passo — Cadastro do Estudante</a:t>
            </a:r>
            <a:endParaRPr lang="en-US" sz="1250" dirty="0"/>
          </a:p>
        </p:txBody>
      </p:sp>
      <p:sp>
        <p:nvSpPr>
          <p:cNvPr id="7" name="Text 5"/>
          <p:cNvSpPr txBox="1"/>
          <p:nvPr/>
        </p:nvSpPr>
        <p:spPr>
          <a:xfrm>
            <a:off x="822960" y="2286000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Preenchido no Sistema PND, com dados </a:t>
            </a:r>
            <a:r>
              <a:rPr lang="en-US" sz="1100" dirty="0" err="1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pessoais</a:t>
            </a: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É pré-requisito para liberar o Questionário do Estudante.</a:t>
            </a:r>
            <a:endParaRPr lang="en-US" sz="1100" dirty="0"/>
          </a:p>
        </p:txBody>
      </p:sp>
      <p:sp>
        <p:nvSpPr>
          <p:cNvPr id="8" name="Text 6"/>
          <p:cNvSpPr txBox="1"/>
          <p:nvPr/>
        </p:nvSpPr>
        <p:spPr>
          <a:xfrm>
            <a:off x="548640" y="2926080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2º passo — Questionário do Estudante: prazo do 2º semestre de 2026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48640" y="3383280"/>
            <a:ext cx="7360920" cy="2606040"/>
          </a:xfrm>
          <a:prstGeom prst="roundRect">
            <a:avLst>
              <a:gd name="adj" fmla="val 2807"/>
            </a:avLst>
          </a:prstGeom>
          <a:solidFill>
            <a:srgbClr val="1B2A4A"/>
          </a:solidFill>
          <a:ln w="12700">
            <a:solidFill>
              <a:srgbClr val="D9E2F3"/>
            </a:solidFill>
            <a:prstDash val="solid"/>
          </a:ln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548640" y="3383280"/>
            <a:ext cx="7360920" cy="502920"/>
          </a:xfrm>
          <a:prstGeom prst="roundRect">
            <a:avLst/>
          </a:prstGeom>
          <a:solidFill>
            <a:srgbClr val="C9A227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548640" y="3383280"/>
            <a:ext cx="7360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kern="0" spc="50" dirty="0">
                <a:solidFill>
                  <a:srgbClr val="121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PERÍODO ABERTO AGORA  •  SEU PRAZO ATUAL</a:t>
            </a:r>
            <a:endParaRPr lang="en-US" sz="1250" dirty="0"/>
          </a:p>
        </p:txBody>
      </p:sp>
      <p:sp>
        <p:nvSpPr>
          <p:cNvPr id="12" name="Text 10"/>
          <p:cNvSpPr txBox="1"/>
          <p:nvPr/>
        </p:nvSpPr>
        <p:spPr>
          <a:xfrm>
            <a:off x="868680" y="4069080"/>
            <a:ext cx="6720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27/07/2026 a 19/09/2026</a:t>
            </a:r>
            <a:endParaRPr lang="en-US" sz="3400" dirty="0"/>
          </a:p>
        </p:txBody>
      </p:sp>
      <p:sp>
        <p:nvSpPr>
          <p:cNvPr id="13" name="Text 11"/>
          <p:cNvSpPr txBox="1"/>
          <p:nvPr/>
        </p:nvSpPr>
        <p:spPr>
          <a:xfrm>
            <a:off x="868680" y="4800600"/>
            <a:ext cx="67208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D9E2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Encerra na véspera da prova. Preencha agora, no Sistema PND, e não deixe para a última hora: sem o Questionário completo, não há situação regular.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092440" y="3383280"/>
            <a:ext cx="3566160" cy="2606040"/>
          </a:xfrm>
          <a:prstGeom prst="roundRect">
            <a:avLst>
              <a:gd name="adj" fmla="val 2807"/>
            </a:avLst>
          </a:prstGeom>
          <a:solidFill>
            <a:srgbClr val="F4F6FB"/>
          </a:solidFill>
          <a:ln w="12700">
            <a:solidFill>
              <a:srgbClr val="D9E2F3"/>
            </a:solidFill>
            <a:prstDash val="solid"/>
          </a:ln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15" name="Text 13"/>
          <p:cNvSpPr txBox="1"/>
          <p:nvPr/>
        </p:nvSpPr>
        <p:spPr>
          <a:xfrm>
            <a:off x="8321040" y="3566160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 preencher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8321040" y="4023360"/>
            <a:ext cx="109728" cy="109728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7" name="Text 15"/>
          <p:cNvSpPr txBox="1"/>
          <p:nvPr/>
        </p:nvSpPr>
        <p:spPr>
          <a:xfrm>
            <a:off x="8522208" y="3904488"/>
            <a:ext cx="2926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Acesse o Sistema PND com seu login único (gov.br).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8321040" y="4681728"/>
            <a:ext cx="109728" cy="109728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9" name="Text 17"/>
          <p:cNvSpPr txBox="1"/>
          <p:nvPr/>
        </p:nvSpPr>
        <p:spPr>
          <a:xfrm>
            <a:off x="8522208" y="4562856"/>
            <a:ext cx="2926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preenchimento é individual — vedada a interferência de terceiros nas respostas.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8321040" y="5340096"/>
            <a:ext cx="109728" cy="109728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21" name="Text 19"/>
          <p:cNvSpPr txBox="1"/>
          <p:nvPr/>
        </p:nvSpPr>
        <p:spPr>
          <a:xfrm>
            <a:off x="8522208" y="5221224"/>
            <a:ext cx="2926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Ao concluir, o sistema mostra a confirmação de envio.</a:t>
            </a:r>
            <a:endParaRPr lang="en-US" sz="1000" dirty="0"/>
          </a:p>
        </p:txBody>
      </p:sp>
      <p:sp>
        <p:nvSpPr>
          <p:cNvPr id="22" name="Text 20"/>
          <p:cNvSpPr txBox="1"/>
          <p:nvPr/>
        </p:nvSpPr>
        <p:spPr>
          <a:xfrm>
            <a:off x="548640" y="6144768"/>
            <a:ext cx="11109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Ingressantes (calouros) preenchem apenas o Questionário do Ingressante e ficam dispensados da prova.</a:t>
            </a:r>
            <a:endParaRPr lang="en-US" sz="1000" dirty="0"/>
          </a:p>
        </p:txBody>
      </p:sp>
      <p:sp>
        <p:nvSpPr>
          <p:cNvPr id="23" name="Text 21"/>
          <p:cNvSpPr txBox="1"/>
          <p:nvPr/>
        </p:nvSpPr>
        <p:spPr>
          <a:xfrm>
            <a:off x="45720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Edital Inep nº 49/2026, Anexo III, item V  •  Portaria Inep nº 359/2025, arts. 90, 93, 96 e 98</a:t>
            </a:r>
            <a:endParaRPr lang="en-US" sz="900" dirty="0"/>
          </a:p>
        </p:txBody>
      </p:sp>
      <p:sp>
        <p:nvSpPr>
          <p:cNvPr id="24" name="Text 22"/>
          <p:cNvSpPr txBox="1"/>
          <p:nvPr/>
        </p:nvSpPr>
        <p:spPr>
          <a:xfrm>
            <a:off x="11430000" y="6446520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A634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FIQUE ATENTO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58368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 que acontece se você não cumprir essas etapas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11109960" cy="1371600"/>
          </a:xfrm>
          <a:prstGeom prst="roundRect">
            <a:avLst>
              <a:gd name="adj" fmla="val 5333"/>
            </a:avLst>
          </a:prstGeom>
          <a:solidFill>
            <a:srgbClr val="F3DEDB"/>
          </a:solidFill>
          <a:ln/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22960" y="2194560"/>
            <a:ext cx="822960" cy="822960"/>
          </a:xfrm>
          <a:prstGeom prst="ellipse">
            <a:avLst/>
          </a:prstGeom>
          <a:solidFill>
            <a:srgbClr val="A6342A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822960" y="219456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!</a:t>
            </a:r>
            <a:endParaRPr lang="en-US" sz="3000" dirty="0"/>
          </a:p>
        </p:txBody>
      </p:sp>
      <p:sp>
        <p:nvSpPr>
          <p:cNvPr id="7" name="Text 5"/>
          <p:cNvSpPr txBox="1"/>
          <p:nvPr/>
        </p:nvSpPr>
        <p:spPr>
          <a:xfrm>
            <a:off x="1874520" y="2148840"/>
            <a:ext cx="95097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121D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 o Questionário do Estudante preenchido e sem a presença atestada na prova (ou dispensa formal deferida), o Inep não confirma a sua situação regular no Enade.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48640" y="3566160"/>
            <a:ext cx="3520440" cy="2514600"/>
          </a:xfrm>
          <a:prstGeom prst="roundRect">
            <a:avLst>
              <a:gd name="adj" fmla="val 2909"/>
            </a:avLst>
          </a:prstGeom>
          <a:solidFill>
            <a:srgbClr val="FFFFFF"/>
          </a:solidFill>
          <a:ln w="12700">
            <a:solidFill>
              <a:srgbClr val="D9E2F3"/>
            </a:solidFill>
            <a:prstDash val="solid"/>
          </a:ln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777240" y="3749040"/>
            <a:ext cx="502920" cy="502920"/>
          </a:xfrm>
          <a:prstGeom prst="roundRect">
            <a:avLst>
              <a:gd name="adj" fmla="val 14545"/>
            </a:avLst>
          </a:prstGeom>
          <a:solidFill>
            <a:srgbClr val="A6342A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777240" y="37490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600" dirty="0"/>
          </a:p>
        </p:txBody>
      </p:sp>
      <p:sp>
        <p:nvSpPr>
          <p:cNvPr id="11" name="Text 9"/>
          <p:cNvSpPr txBox="1"/>
          <p:nvPr/>
        </p:nvSpPr>
        <p:spPr>
          <a:xfrm>
            <a:off x="777240" y="4370832"/>
            <a:ext cx="3063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colação de grau</a:t>
            </a:r>
            <a:endParaRPr lang="en-US" sz="1300" dirty="0"/>
          </a:p>
        </p:txBody>
      </p:sp>
      <p:sp>
        <p:nvSpPr>
          <p:cNvPr id="12" name="Text 10"/>
          <p:cNvSpPr txBox="1"/>
          <p:nvPr/>
        </p:nvSpPr>
        <p:spPr>
          <a:xfrm>
            <a:off x="777240" y="4864608"/>
            <a:ext cx="30632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8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Enade é componente curricular obrigatório. Sem o ateste da situação regular, o curso é considerado não concluído — mesmo com todas as disciplinas aprovadas.</a:t>
            </a:r>
            <a:endParaRPr lang="en-US" sz="1080" dirty="0"/>
          </a:p>
        </p:txBody>
      </p:sp>
      <p:sp>
        <p:nvSpPr>
          <p:cNvPr id="13" name="Shape 11"/>
          <p:cNvSpPr/>
          <p:nvPr/>
        </p:nvSpPr>
        <p:spPr>
          <a:xfrm>
            <a:off x="4297680" y="3566160"/>
            <a:ext cx="3520440" cy="2514600"/>
          </a:xfrm>
          <a:prstGeom prst="roundRect">
            <a:avLst>
              <a:gd name="adj" fmla="val 2909"/>
            </a:avLst>
          </a:prstGeom>
          <a:solidFill>
            <a:srgbClr val="FFFFFF"/>
          </a:solidFill>
          <a:ln w="12700">
            <a:solidFill>
              <a:srgbClr val="D9E2F3"/>
            </a:solidFill>
            <a:prstDash val="solid"/>
          </a:ln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526280" y="3749040"/>
            <a:ext cx="502920" cy="502920"/>
          </a:xfrm>
          <a:prstGeom prst="roundRect">
            <a:avLst>
              <a:gd name="adj" fmla="val 14545"/>
            </a:avLst>
          </a:prstGeom>
          <a:solidFill>
            <a:srgbClr val="A6342A"/>
          </a:solidFill>
          <a:ln/>
        </p:spPr>
      </p:sp>
      <p:sp>
        <p:nvSpPr>
          <p:cNvPr id="15" name="Text 13"/>
          <p:cNvSpPr txBox="1"/>
          <p:nvPr/>
        </p:nvSpPr>
        <p:spPr>
          <a:xfrm>
            <a:off x="4526280" y="37490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600" dirty="0"/>
          </a:p>
        </p:txBody>
      </p:sp>
      <p:sp>
        <p:nvSpPr>
          <p:cNvPr id="16" name="Text 14"/>
          <p:cNvSpPr txBox="1"/>
          <p:nvPr/>
        </p:nvSpPr>
        <p:spPr>
          <a:xfrm>
            <a:off x="4526280" y="4370832"/>
            <a:ext cx="3063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Situação irregular registrada</a:t>
            </a:r>
            <a:endParaRPr lang="en-US" sz="1300" dirty="0"/>
          </a:p>
        </p:txBody>
      </p:sp>
      <p:sp>
        <p:nvSpPr>
          <p:cNvPr id="17" name="Text 15"/>
          <p:cNvSpPr txBox="1"/>
          <p:nvPr/>
        </p:nvSpPr>
        <p:spPr>
          <a:xfrm>
            <a:off x="4526280" y="4864608"/>
            <a:ext cx="30632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8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Fica marcado no seu histórico escolar até que a situação seja regularizada, dentro dos prazos e regras específicas.</a:t>
            </a:r>
            <a:endParaRPr lang="en-US" sz="1080" dirty="0"/>
          </a:p>
        </p:txBody>
      </p:sp>
      <p:sp>
        <p:nvSpPr>
          <p:cNvPr id="18" name="Shape 16"/>
          <p:cNvSpPr/>
          <p:nvPr/>
        </p:nvSpPr>
        <p:spPr>
          <a:xfrm>
            <a:off x="8046720" y="3566160"/>
            <a:ext cx="3520440" cy="2514600"/>
          </a:xfrm>
          <a:prstGeom prst="roundRect">
            <a:avLst>
              <a:gd name="adj" fmla="val 2909"/>
            </a:avLst>
          </a:prstGeom>
          <a:solidFill>
            <a:srgbClr val="FFFFFF"/>
          </a:solidFill>
          <a:ln w="12700">
            <a:solidFill>
              <a:srgbClr val="D9E2F3"/>
            </a:solidFill>
            <a:prstDash val="solid"/>
          </a:ln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8275320" y="3749040"/>
            <a:ext cx="502920" cy="502920"/>
          </a:xfrm>
          <a:prstGeom prst="roundRect">
            <a:avLst>
              <a:gd name="adj" fmla="val 14545"/>
            </a:avLst>
          </a:prstGeom>
          <a:solidFill>
            <a:srgbClr val="A6342A"/>
          </a:solidFill>
          <a:ln/>
        </p:spPr>
      </p:sp>
      <p:sp>
        <p:nvSpPr>
          <p:cNvPr id="20" name="Text 18"/>
          <p:cNvSpPr txBox="1"/>
          <p:nvPr/>
        </p:nvSpPr>
        <p:spPr>
          <a:xfrm>
            <a:off x="8275320" y="37490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600" dirty="0"/>
          </a:p>
        </p:txBody>
      </p:sp>
      <p:sp>
        <p:nvSpPr>
          <p:cNvPr id="21" name="Text 19"/>
          <p:cNvSpPr txBox="1"/>
          <p:nvPr/>
        </p:nvSpPr>
        <p:spPr>
          <a:xfrm>
            <a:off x="8275320" y="4370832"/>
            <a:ext cx="3063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Regularização não é automática</a:t>
            </a:r>
            <a:endParaRPr lang="en-US" sz="1300" dirty="0"/>
          </a:p>
        </p:txBody>
      </p:sp>
      <p:sp>
        <p:nvSpPr>
          <p:cNvPr id="22" name="Text 20"/>
          <p:cNvSpPr txBox="1"/>
          <p:nvPr/>
        </p:nvSpPr>
        <p:spPr>
          <a:xfrm>
            <a:off x="8275320" y="4864608"/>
            <a:ext cx="30632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8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Depende de solicitação de dispensa (quando cabível) ou de Declaração de Responsabilidade da IES, sempre dentro de prazos definidos em edital.</a:t>
            </a:r>
            <a:endParaRPr lang="en-US" sz="1080" dirty="0"/>
          </a:p>
        </p:txBody>
      </p:sp>
      <p:sp>
        <p:nvSpPr>
          <p:cNvPr id="23" name="Text 21"/>
          <p:cNvSpPr txBox="1"/>
          <p:nvPr/>
        </p:nvSpPr>
        <p:spPr>
          <a:xfrm>
            <a:off x="45720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Lei nº 10.861/2004, art. 5º, § 5º  •  Portaria Inep nº 359/2025, arts. 138, 140, 141 e 148</a:t>
            </a:r>
            <a:endParaRPr lang="en-US" sz="900" dirty="0"/>
          </a:p>
        </p:txBody>
      </p:sp>
      <p:sp>
        <p:nvSpPr>
          <p:cNvPr id="24" name="Text 22"/>
          <p:cNvSpPr txBox="1"/>
          <p:nvPr/>
        </p:nvSpPr>
        <p:spPr>
          <a:xfrm>
            <a:off x="11430000" y="6446520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DIA DA PROVA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58368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 que levar para a prova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1110996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D9E2F3"/>
            </a:solidFill>
            <a:prstDash val="solid"/>
          </a:ln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258568"/>
            <a:ext cx="640080" cy="640080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868680" y="2258568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5"/>
          <p:cNvSpPr txBox="1"/>
          <p:nvPr/>
        </p:nvSpPr>
        <p:spPr>
          <a:xfrm>
            <a:off x="1783080" y="2103120"/>
            <a:ext cx="9601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Documento oficial de identificação com foto</a:t>
            </a:r>
            <a:endParaRPr lang="en-US" sz="1400" dirty="0"/>
          </a:p>
        </p:txBody>
      </p:sp>
      <p:sp>
        <p:nvSpPr>
          <p:cNvPr id="8" name="Text 6"/>
          <p:cNvSpPr txBox="1"/>
          <p:nvPr/>
        </p:nvSpPr>
        <p:spPr>
          <a:xfrm>
            <a:off x="1783080" y="2496312"/>
            <a:ext cx="9601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Seus dados de inscrição vêm do CPF — leve um documento original válido para conferência na entrada.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48640" y="3383280"/>
            <a:ext cx="1110996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D9E2F3"/>
            </a:solidFill>
            <a:prstDash val="solid"/>
          </a:ln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868680" y="3675888"/>
            <a:ext cx="640080" cy="64008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868680" y="3675888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21D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800" dirty="0"/>
          </a:p>
        </p:txBody>
      </p:sp>
      <p:sp>
        <p:nvSpPr>
          <p:cNvPr id="12" name="Text 10"/>
          <p:cNvSpPr txBox="1"/>
          <p:nvPr/>
        </p:nvSpPr>
        <p:spPr>
          <a:xfrm>
            <a:off x="1783080" y="3520440"/>
            <a:ext cx="9601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Caneta esferográfica de tinta preta, de corpo transparente</a:t>
            </a:r>
            <a:endParaRPr lang="en-US" sz="1400" dirty="0"/>
          </a:p>
        </p:txBody>
      </p:sp>
      <p:sp>
        <p:nvSpPr>
          <p:cNvPr id="13" name="Text 11"/>
          <p:cNvSpPr txBox="1"/>
          <p:nvPr/>
        </p:nvSpPr>
        <p:spPr>
          <a:xfrm>
            <a:off x="1783080" y="3913632"/>
            <a:ext cx="9601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 a única caneta aceita para marcar o Cartão-Resposta. Sem ela, suas respostas podem não ser lidas pelo sistema de leitura óptica.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548640" y="4800600"/>
            <a:ext cx="1110996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D9E2F3"/>
            </a:solidFill>
            <a:prstDash val="solid"/>
          </a:ln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868680" y="5093208"/>
            <a:ext cx="640080" cy="640080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868680" y="5093208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800" dirty="0"/>
          </a:p>
        </p:txBody>
      </p:sp>
      <p:sp>
        <p:nvSpPr>
          <p:cNvPr id="17" name="Text 15"/>
          <p:cNvSpPr txBox="1"/>
          <p:nvPr/>
        </p:nvSpPr>
        <p:spPr>
          <a:xfrm>
            <a:off x="1783080" y="4937760"/>
            <a:ext cx="9601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Cartão de Confirmação da Inscrição (se possível impresso ou salvo)</a:t>
            </a:r>
            <a:endParaRPr lang="en-US" sz="1400" dirty="0"/>
          </a:p>
        </p:txBody>
      </p:sp>
      <p:sp>
        <p:nvSpPr>
          <p:cNvPr id="18" name="Text 16"/>
          <p:cNvSpPr txBox="1"/>
          <p:nvPr/>
        </p:nvSpPr>
        <p:spPr>
          <a:xfrm>
            <a:off x="1783080" y="5330952"/>
            <a:ext cx="9601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Traz o local exato, sala e horário — confirme o endereço no dia anterior.</a:t>
            </a:r>
            <a:endParaRPr lang="en-US" sz="1150" dirty="0"/>
          </a:p>
        </p:txBody>
      </p:sp>
      <p:sp>
        <p:nvSpPr>
          <p:cNvPr id="19" name="Text 17"/>
          <p:cNvSpPr txBox="1"/>
          <p:nvPr/>
        </p:nvSpPr>
        <p:spPr>
          <a:xfrm>
            <a:off x="45720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Edital Inep nº 49/2026, Anexo III, item IX  •  Portaria Inep nº 359/2025, arts. 73 e 179</a:t>
            </a:r>
            <a:endParaRPr lang="en-US" sz="900" dirty="0"/>
          </a:p>
        </p:txBody>
      </p:sp>
      <p:sp>
        <p:nvSpPr>
          <p:cNvPr id="20" name="Text 18"/>
          <p:cNvSpPr txBox="1"/>
          <p:nvPr/>
        </p:nvSpPr>
        <p:spPr>
          <a:xfrm>
            <a:off x="11430000" y="6446520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DIA DA PROVA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58368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Chegada e regras dentro da sala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534924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E2F3"/>
            </a:solidFill>
            <a:prstDash val="solid"/>
          </a:ln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77240" y="2194560"/>
            <a:ext cx="502920" cy="50292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777240" y="21945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5"/>
          <p:cNvSpPr txBox="1"/>
          <p:nvPr/>
        </p:nvSpPr>
        <p:spPr>
          <a:xfrm>
            <a:off x="1463040" y="2167128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Chegue com antecedência</a:t>
            </a:r>
            <a:endParaRPr lang="en-US" sz="1350" dirty="0"/>
          </a:p>
        </p:txBody>
      </p:sp>
      <p:sp>
        <p:nvSpPr>
          <p:cNvPr id="8" name="Text 6"/>
          <p:cNvSpPr txBox="1"/>
          <p:nvPr/>
        </p:nvSpPr>
        <p:spPr>
          <a:xfrm>
            <a:off x="868680" y="2834640"/>
            <a:ext cx="47091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Portões podem fechar no horário previsto no Cartão de Confirmação. Atraso pode significar não participação.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6309360" y="1965960"/>
            <a:ext cx="534924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E2F3"/>
            </a:solidFill>
            <a:prstDash val="solid"/>
          </a:ln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6537960" y="2194560"/>
            <a:ext cx="502920" cy="50292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6537960" y="21945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10"/>
          <p:cNvSpPr txBox="1"/>
          <p:nvPr/>
        </p:nvSpPr>
        <p:spPr>
          <a:xfrm>
            <a:off x="7223760" y="2167128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Permaneça ao menos 2 horas</a:t>
            </a:r>
            <a:endParaRPr lang="en-US" sz="1350" dirty="0"/>
          </a:p>
        </p:txBody>
      </p:sp>
      <p:sp>
        <p:nvSpPr>
          <p:cNvPr id="13" name="Text 11"/>
          <p:cNvSpPr txBox="1"/>
          <p:nvPr/>
        </p:nvSpPr>
        <p:spPr>
          <a:xfrm>
            <a:off x="6629400" y="2834640"/>
            <a:ext cx="47091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Esse é o tempo mínimo de permanência em sala — a lista de presença só é assinada depois de cumprido esse período.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548640" y="3977640"/>
            <a:ext cx="534924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E2F3"/>
            </a:solidFill>
            <a:prstDash val="solid"/>
          </a:ln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777240" y="4206240"/>
            <a:ext cx="502920" cy="50292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777240" y="42062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400" dirty="0"/>
          </a:p>
        </p:txBody>
      </p:sp>
      <p:sp>
        <p:nvSpPr>
          <p:cNvPr id="17" name="Text 15"/>
          <p:cNvSpPr txBox="1"/>
          <p:nvPr/>
        </p:nvSpPr>
        <p:spPr>
          <a:xfrm>
            <a:off x="1463040" y="4178808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Guarde o código da contracapa</a:t>
            </a:r>
            <a:endParaRPr lang="en-US" sz="1350" dirty="0"/>
          </a:p>
        </p:txBody>
      </p:sp>
      <p:sp>
        <p:nvSpPr>
          <p:cNvPr id="18" name="Text 16"/>
          <p:cNvSpPr txBox="1"/>
          <p:nvPr/>
        </p:nvSpPr>
        <p:spPr>
          <a:xfrm>
            <a:off x="868680" y="4846320"/>
            <a:ext cx="47091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Caderno de Prova traz um código alfanumérico na contracapa: é o seu comprovante de presença. Guarde-o (impresso ou digital) por, no mínimo, um ano.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6309360" y="3977640"/>
            <a:ext cx="534924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E2F3"/>
            </a:solidFill>
            <a:prstDash val="solid"/>
          </a:ln>
          <a:effectLst>
            <a:outerShdw blurRad="76200" dist="254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6537960" y="4206240"/>
            <a:ext cx="502920" cy="50292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21" name="Text 19"/>
          <p:cNvSpPr txBox="1"/>
          <p:nvPr/>
        </p:nvSpPr>
        <p:spPr>
          <a:xfrm>
            <a:off x="6537960" y="42062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400" dirty="0"/>
          </a:p>
        </p:txBody>
      </p:sp>
      <p:sp>
        <p:nvSpPr>
          <p:cNvPr id="22" name="Text 20"/>
          <p:cNvSpPr txBox="1"/>
          <p:nvPr/>
        </p:nvSpPr>
        <p:spPr>
          <a:xfrm>
            <a:off x="7223760" y="4178808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Envie, </a:t>
            </a:r>
            <a:r>
              <a:rPr lang="en-US" sz="1350" b="1" dirty="0" err="1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</a:t>
            </a:r>
            <a:r>
              <a:rPr lang="en-US" sz="13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e-mail, o comprovante </a:t>
            </a:r>
            <a:r>
              <a:rPr lang="en-US" sz="1350" b="1" dirty="0" err="1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ao</a:t>
            </a:r>
            <a:r>
              <a:rPr lang="en-US" sz="13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50" b="1" dirty="0" err="1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coordenador</a:t>
            </a:r>
            <a:r>
              <a:rPr lang="en-US" sz="13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do </a:t>
            </a:r>
            <a:r>
              <a:rPr lang="en-US" sz="1350" b="1" dirty="0" err="1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curso</a:t>
            </a:r>
            <a:endParaRPr lang="en-US" sz="1350" dirty="0"/>
          </a:p>
        </p:txBody>
      </p:sp>
      <p:sp>
        <p:nvSpPr>
          <p:cNvPr id="23" name="Text 21"/>
          <p:cNvSpPr txBox="1"/>
          <p:nvPr/>
        </p:nvSpPr>
        <p:spPr>
          <a:xfrm>
            <a:off x="6629400" y="4846320"/>
            <a:ext cx="47091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Você pode entregar o código ao coordenador de curso, de forma voluntária, no mesmo dia ou depois, para acelerar a confirmação da sua presença.</a:t>
            </a:r>
            <a:endParaRPr lang="en-US" sz="1100" dirty="0"/>
          </a:p>
        </p:txBody>
      </p:sp>
      <p:sp>
        <p:nvSpPr>
          <p:cNvPr id="24" name="Text 22"/>
          <p:cNvSpPr txBox="1"/>
          <p:nvPr/>
        </p:nvSpPr>
        <p:spPr>
          <a:xfrm>
            <a:off x="45720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Portaria Inep nº 359/2025, arts. 37, 52, 143 e 143, IX</a:t>
            </a:r>
            <a:endParaRPr lang="en-US" sz="900" dirty="0"/>
          </a:p>
        </p:txBody>
      </p:sp>
      <p:sp>
        <p:nvSpPr>
          <p:cNvPr id="25" name="Text 23"/>
          <p:cNvSpPr txBox="1"/>
          <p:nvPr/>
        </p:nvSpPr>
        <p:spPr>
          <a:xfrm>
            <a:off x="11430000" y="6446520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2123</Words>
  <Application>Microsoft Office PowerPoint</Application>
  <PresentationFormat>Widescreen</PresentationFormat>
  <Paragraphs>234</Paragraphs>
  <Slides>15</Slides>
  <Notes>15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Cambria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Lelan Queiroz</cp:lastModifiedBy>
  <cp:revision>2</cp:revision>
  <dcterms:created xsi:type="dcterms:W3CDTF">2026-09-14T20:35:38Z</dcterms:created>
  <dcterms:modified xsi:type="dcterms:W3CDTF">2026-09-14T21:28:10Z</dcterms:modified>
</cp:coreProperties>
</file>